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7" r:id="rId2"/>
    <p:sldId id="259" r:id="rId3"/>
    <p:sldId id="260" r:id="rId4"/>
    <p:sldId id="261" r:id="rId5"/>
    <p:sldId id="262" r:id="rId6"/>
    <p:sldId id="298" r:id="rId7"/>
    <p:sldId id="264" r:id="rId8"/>
    <p:sldId id="283" r:id="rId9"/>
    <p:sldId id="287" r:id="rId10"/>
    <p:sldId id="289" r:id="rId11"/>
    <p:sldId id="288" r:id="rId12"/>
    <p:sldId id="290" r:id="rId13"/>
    <p:sldId id="291" r:id="rId14"/>
    <p:sldId id="265" r:id="rId15"/>
    <p:sldId id="266" r:id="rId16"/>
    <p:sldId id="299" r:id="rId17"/>
    <p:sldId id="300" r:id="rId18"/>
    <p:sldId id="301" r:id="rId19"/>
    <p:sldId id="302" r:id="rId20"/>
    <p:sldId id="303" r:id="rId21"/>
    <p:sldId id="304" r:id="rId22"/>
    <p:sldId id="268" r:id="rId23"/>
    <p:sldId id="292" r:id="rId24"/>
    <p:sldId id="295" r:id="rId25"/>
    <p:sldId id="296" r:id="rId26"/>
    <p:sldId id="281" r:id="rId27"/>
    <p:sldId id="28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43"/>
  </p:normalViewPr>
  <p:slideViewPr>
    <p:cSldViewPr snapToGrid="0" snapToObjects="1">
      <p:cViewPr varScale="1">
        <p:scale>
          <a:sx n="90" d="100"/>
          <a:sy n="90" d="100"/>
        </p:scale>
        <p:origin x="232" y="9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5BA176-D5F1-4C4B-AD2A-670953DE5C68}" type="datetimeFigureOut">
              <a:rPr lang="en-US" smtClean="0"/>
              <a:t>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FC4FE9-1EDF-EE4C-973F-2E31151BDA43}" type="slidenum">
              <a:rPr lang="en-US" smtClean="0"/>
              <a:t>‹#›</a:t>
            </a:fld>
            <a:endParaRPr lang="en-US"/>
          </a:p>
        </p:txBody>
      </p:sp>
    </p:spTree>
    <p:extLst>
      <p:ext uri="{BB962C8B-B14F-4D97-AF65-F5344CB8AC3E}">
        <p14:creationId xmlns:p14="http://schemas.microsoft.com/office/powerpoint/2010/main" val="2544108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6447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E661A-094D-FB40-9AAB-153FFF0168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CD3400-94DC-2541-8ECD-96D24D11E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1B5AE6-56C7-454F-B5D7-A7835069E269}"/>
              </a:ext>
            </a:extLst>
          </p:cNvPr>
          <p:cNvSpPr>
            <a:spLocks noGrp="1"/>
          </p:cNvSpPr>
          <p:nvPr>
            <p:ph type="dt" sz="half" idx="10"/>
          </p:nvPr>
        </p:nvSpPr>
        <p:spPr/>
        <p:txBody>
          <a:bodyPr/>
          <a:lstStyle/>
          <a:p>
            <a:fld id="{003E5227-9108-7849-9ECC-6911292010BB}" type="datetimeFigureOut">
              <a:rPr lang="en-US" smtClean="0"/>
              <a:t>2/3/19</a:t>
            </a:fld>
            <a:endParaRPr lang="en-US"/>
          </a:p>
        </p:txBody>
      </p:sp>
      <p:sp>
        <p:nvSpPr>
          <p:cNvPr id="5" name="Footer Placeholder 4">
            <a:extLst>
              <a:ext uri="{FF2B5EF4-FFF2-40B4-BE49-F238E27FC236}">
                <a16:creationId xmlns:a16="http://schemas.microsoft.com/office/drawing/2014/main" id="{62183C91-1856-D54D-B286-31AC95B2AD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B3CAB-5B94-934D-BD4A-F0E421E01865}"/>
              </a:ext>
            </a:extLst>
          </p:cNvPr>
          <p:cNvSpPr>
            <a:spLocks noGrp="1"/>
          </p:cNvSpPr>
          <p:nvPr>
            <p:ph type="sldNum" sz="quarter" idx="12"/>
          </p:nvPr>
        </p:nvSpPr>
        <p:spPr/>
        <p:txBody>
          <a:bodyPr/>
          <a:lstStyle/>
          <a:p>
            <a:fld id="{A366A4AE-0732-064E-AECA-447581247967}" type="slidenum">
              <a:rPr lang="en-US" smtClean="0"/>
              <a:t>‹#›</a:t>
            </a:fld>
            <a:endParaRPr lang="en-US"/>
          </a:p>
        </p:txBody>
      </p:sp>
    </p:spTree>
    <p:extLst>
      <p:ext uri="{BB962C8B-B14F-4D97-AF65-F5344CB8AC3E}">
        <p14:creationId xmlns:p14="http://schemas.microsoft.com/office/powerpoint/2010/main" val="1059908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150E8-6E94-DA48-8DA3-CEB6EA1B4B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A4C536-BD49-7B40-8628-0DC3BDEDB7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98204C-BEAC-4C45-A58E-9469B1967F5F}"/>
              </a:ext>
            </a:extLst>
          </p:cNvPr>
          <p:cNvSpPr>
            <a:spLocks noGrp="1"/>
          </p:cNvSpPr>
          <p:nvPr>
            <p:ph type="dt" sz="half" idx="10"/>
          </p:nvPr>
        </p:nvSpPr>
        <p:spPr/>
        <p:txBody>
          <a:bodyPr/>
          <a:lstStyle/>
          <a:p>
            <a:fld id="{003E5227-9108-7849-9ECC-6911292010BB}" type="datetimeFigureOut">
              <a:rPr lang="en-US" smtClean="0"/>
              <a:t>2/3/19</a:t>
            </a:fld>
            <a:endParaRPr lang="en-US"/>
          </a:p>
        </p:txBody>
      </p:sp>
      <p:sp>
        <p:nvSpPr>
          <p:cNvPr id="5" name="Footer Placeholder 4">
            <a:extLst>
              <a:ext uri="{FF2B5EF4-FFF2-40B4-BE49-F238E27FC236}">
                <a16:creationId xmlns:a16="http://schemas.microsoft.com/office/drawing/2014/main" id="{9FAD5162-24B9-6E45-AC85-5ED0482F12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532AE7-665B-E345-BF7A-BD79F1529557}"/>
              </a:ext>
            </a:extLst>
          </p:cNvPr>
          <p:cNvSpPr>
            <a:spLocks noGrp="1"/>
          </p:cNvSpPr>
          <p:nvPr>
            <p:ph type="sldNum" sz="quarter" idx="12"/>
          </p:nvPr>
        </p:nvSpPr>
        <p:spPr/>
        <p:txBody>
          <a:bodyPr/>
          <a:lstStyle/>
          <a:p>
            <a:fld id="{A366A4AE-0732-064E-AECA-447581247967}" type="slidenum">
              <a:rPr lang="en-US" smtClean="0"/>
              <a:t>‹#›</a:t>
            </a:fld>
            <a:endParaRPr lang="en-US"/>
          </a:p>
        </p:txBody>
      </p:sp>
    </p:spTree>
    <p:extLst>
      <p:ext uri="{BB962C8B-B14F-4D97-AF65-F5344CB8AC3E}">
        <p14:creationId xmlns:p14="http://schemas.microsoft.com/office/powerpoint/2010/main" val="1003087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42BDDD-A534-CC43-84BA-92AD3656DC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E95C4A-40B5-B247-9117-B27618C90B4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C1BF5E-7D93-694A-915E-C97A538AA51A}"/>
              </a:ext>
            </a:extLst>
          </p:cNvPr>
          <p:cNvSpPr>
            <a:spLocks noGrp="1"/>
          </p:cNvSpPr>
          <p:nvPr>
            <p:ph type="dt" sz="half" idx="10"/>
          </p:nvPr>
        </p:nvSpPr>
        <p:spPr/>
        <p:txBody>
          <a:bodyPr/>
          <a:lstStyle/>
          <a:p>
            <a:fld id="{003E5227-9108-7849-9ECC-6911292010BB}" type="datetimeFigureOut">
              <a:rPr lang="en-US" smtClean="0"/>
              <a:t>2/3/19</a:t>
            </a:fld>
            <a:endParaRPr lang="en-US"/>
          </a:p>
        </p:txBody>
      </p:sp>
      <p:sp>
        <p:nvSpPr>
          <p:cNvPr id="5" name="Footer Placeholder 4">
            <a:extLst>
              <a:ext uri="{FF2B5EF4-FFF2-40B4-BE49-F238E27FC236}">
                <a16:creationId xmlns:a16="http://schemas.microsoft.com/office/drawing/2014/main" id="{B1EC6D6B-90CA-744A-9348-0F713C085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BD5B74-8B39-2847-A0A8-972B2B33E4B0}"/>
              </a:ext>
            </a:extLst>
          </p:cNvPr>
          <p:cNvSpPr>
            <a:spLocks noGrp="1"/>
          </p:cNvSpPr>
          <p:nvPr>
            <p:ph type="sldNum" sz="quarter" idx="12"/>
          </p:nvPr>
        </p:nvSpPr>
        <p:spPr/>
        <p:txBody>
          <a:bodyPr/>
          <a:lstStyle/>
          <a:p>
            <a:fld id="{A366A4AE-0732-064E-AECA-447581247967}" type="slidenum">
              <a:rPr lang="en-US" smtClean="0"/>
              <a:t>‹#›</a:t>
            </a:fld>
            <a:endParaRPr lang="en-US"/>
          </a:p>
        </p:txBody>
      </p:sp>
    </p:spTree>
    <p:extLst>
      <p:ext uri="{BB962C8B-B14F-4D97-AF65-F5344CB8AC3E}">
        <p14:creationId xmlns:p14="http://schemas.microsoft.com/office/powerpoint/2010/main" val="329656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8F64-533B-7D46-A697-4DFA80652D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5AD659-DC6C-8945-B4E6-7DA29DC7620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F4B40-D28F-924A-9247-9C3E4783730D}"/>
              </a:ext>
            </a:extLst>
          </p:cNvPr>
          <p:cNvSpPr>
            <a:spLocks noGrp="1"/>
          </p:cNvSpPr>
          <p:nvPr>
            <p:ph type="dt" sz="half" idx="10"/>
          </p:nvPr>
        </p:nvSpPr>
        <p:spPr/>
        <p:txBody>
          <a:bodyPr/>
          <a:lstStyle/>
          <a:p>
            <a:fld id="{003E5227-9108-7849-9ECC-6911292010BB}" type="datetimeFigureOut">
              <a:rPr lang="en-US" smtClean="0"/>
              <a:t>2/3/19</a:t>
            </a:fld>
            <a:endParaRPr lang="en-US"/>
          </a:p>
        </p:txBody>
      </p:sp>
      <p:sp>
        <p:nvSpPr>
          <p:cNvPr id="5" name="Footer Placeholder 4">
            <a:extLst>
              <a:ext uri="{FF2B5EF4-FFF2-40B4-BE49-F238E27FC236}">
                <a16:creationId xmlns:a16="http://schemas.microsoft.com/office/drawing/2014/main" id="{2A6E1EA8-461D-7946-80DF-48561B331F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FBF4E3-2419-7642-84D3-B69A3FCA093E}"/>
              </a:ext>
            </a:extLst>
          </p:cNvPr>
          <p:cNvSpPr>
            <a:spLocks noGrp="1"/>
          </p:cNvSpPr>
          <p:nvPr>
            <p:ph type="sldNum" sz="quarter" idx="12"/>
          </p:nvPr>
        </p:nvSpPr>
        <p:spPr/>
        <p:txBody>
          <a:bodyPr/>
          <a:lstStyle/>
          <a:p>
            <a:fld id="{A366A4AE-0732-064E-AECA-447581247967}" type="slidenum">
              <a:rPr lang="en-US" smtClean="0"/>
              <a:t>‹#›</a:t>
            </a:fld>
            <a:endParaRPr lang="en-US"/>
          </a:p>
        </p:txBody>
      </p:sp>
    </p:spTree>
    <p:extLst>
      <p:ext uri="{BB962C8B-B14F-4D97-AF65-F5344CB8AC3E}">
        <p14:creationId xmlns:p14="http://schemas.microsoft.com/office/powerpoint/2010/main" val="452514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75DD4-819E-094D-BADE-AF348BC22F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7F43C6-5CD5-1F4C-B6F2-0F8FA2A813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22179B2-C6F5-2C43-A485-FD9C9156C63C}"/>
              </a:ext>
            </a:extLst>
          </p:cNvPr>
          <p:cNvSpPr>
            <a:spLocks noGrp="1"/>
          </p:cNvSpPr>
          <p:nvPr>
            <p:ph type="dt" sz="half" idx="10"/>
          </p:nvPr>
        </p:nvSpPr>
        <p:spPr/>
        <p:txBody>
          <a:bodyPr/>
          <a:lstStyle/>
          <a:p>
            <a:fld id="{003E5227-9108-7849-9ECC-6911292010BB}" type="datetimeFigureOut">
              <a:rPr lang="en-US" smtClean="0"/>
              <a:t>2/3/19</a:t>
            </a:fld>
            <a:endParaRPr lang="en-US"/>
          </a:p>
        </p:txBody>
      </p:sp>
      <p:sp>
        <p:nvSpPr>
          <p:cNvPr id="5" name="Footer Placeholder 4">
            <a:extLst>
              <a:ext uri="{FF2B5EF4-FFF2-40B4-BE49-F238E27FC236}">
                <a16:creationId xmlns:a16="http://schemas.microsoft.com/office/drawing/2014/main" id="{09EBD46D-332E-AF4C-A049-2B22748EF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6DCB87-FC6B-6E4B-94E5-B06A8DB79122}"/>
              </a:ext>
            </a:extLst>
          </p:cNvPr>
          <p:cNvSpPr>
            <a:spLocks noGrp="1"/>
          </p:cNvSpPr>
          <p:nvPr>
            <p:ph type="sldNum" sz="quarter" idx="12"/>
          </p:nvPr>
        </p:nvSpPr>
        <p:spPr/>
        <p:txBody>
          <a:bodyPr/>
          <a:lstStyle/>
          <a:p>
            <a:fld id="{A366A4AE-0732-064E-AECA-447581247967}" type="slidenum">
              <a:rPr lang="en-US" smtClean="0"/>
              <a:t>‹#›</a:t>
            </a:fld>
            <a:endParaRPr lang="en-US"/>
          </a:p>
        </p:txBody>
      </p:sp>
    </p:spTree>
    <p:extLst>
      <p:ext uri="{BB962C8B-B14F-4D97-AF65-F5344CB8AC3E}">
        <p14:creationId xmlns:p14="http://schemas.microsoft.com/office/powerpoint/2010/main" val="295096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B28B-5ABD-7B4B-99DA-8C61C7C631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BA7A4-3DD8-2147-AF20-903DC302C3D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30B6A0-BF9D-434F-A1BA-44EE1B13CE0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EE2C1A-EA5B-124F-974A-36DE4207942E}"/>
              </a:ext>
            </a:extLst>
          </p:cNvPr>
          <p:cNvSpPr>
            <a:spLocks noGrp="1"/>
          </p:cNvSpPr>
          <p:nvPr>
            <p:ph type="dt" sz="half" idx="10"/>
          </p:nvPr>
        </p:nvSpPr>
        <p:spPr/>
        <p:txBody>
          <a:bodyPr/>
          <a:lstStyle/>
          <a:p>
            <a:fld id="{003E5227-9108-7849-9ECC-6911292010BB}" type="datetimeFigureOut">
              <a:rPr lang="en-US" smtClean="0"/>
              <a:t>2/3/19</a:t>
            </a:fld>
            <a:endParaRPr lang="en-US"/>
          </a:p>
        </p:txBody>
      </p:sp>
      <p:sp>
        <p:nvSpPr>
          <p:cNvPr id="6" name="Footer Placeholder 5">
            <a:extLst>
              <a:ext uri="{FF2B5EF4-FFF2-40B4-BE49-F238E27FC236}">
                <a16:creationId xmlns:a16="http://schemas.microsoft.com/office/drawing/2014/main" id="{B71C77B5-151C-DB43-8A69-9C30DA3E7E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82BFB8-5FFA-0648-B436-8C9D84596998}"/>
              </a:ext>
            </a:extLst>
          </p:cNvPr>
          <p:cNvSpPr>
            <a:spLocks noGrp="1"/>
          </p:cNvSpPr>
          <p:nvPr>
            <p:ph type="sldNum" sz="quarter" idx="12"/>
          </p:nvPr>
        </p:nvSpPr>
        <p:spPr/>
        <p:txBody>
          <a:bodyPr/>
          <a:lstStyle/>
          <a:p>
            <a:fld id="{A366A4AE-0732-064E-AECA-447581247967}" type="slidenum">
              <a:rPr lang="en-US" smtClean="0"/>
              <a:t>‹#›</a:t>
            </a:fld>
            <a:endParaRPr lang="en-US"/>
          </a:p>
        </p:txBody>
      </p:sp>
    </p:spTree>
    <p:extLst>
      <p:ext uri="{BB962C8B-B14F-4D97-AF65-F5344CB8AC3E}">
        <p14:creationId xmlns:p14="http://schemas.microsoft.com/office/powerpoint/2010/main" val="4108665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F665B-4ADB-3641-9D31-DD0799557E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2AD7FE-36D0-114E-A01A-665D3642B8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13FD90-4582-7046-9131-036A2C55F72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2D8421-477F-4D49-B0B9-A13ED2862B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8CFFC0-F721-2D48-B324-03DBA72494C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0A031E-1B64-3F46-B87F-C5F9E703D375}"/>
              </a:ext>
            </a:extLst>
          </p:cNvPr>
          <p:cNvSpPr>
            <a:spLocks noGrp="1"/>
          </p:cNvSpPr>
          <p:nvPr>
            <p:ph type="dt" sz="half" idx="10"/>
          </p:nvPr>
        </p:nvSpPr>
        <p:spPr/>
        <p:txBody>
          <a:bodyPr/>
          <a:lstStyle/>
          <a:p>
            <a:fld id="{003E5227-9108-7849-9ECC-6911292010BB}" type="datetimeFigureOut">
              <a:rPr lang="en-US" smtClean="0"/>
              <a:t>2/3/19</a:t>
            </a:fld>
            <a:endParaRPr lang="en-US"/>
          </a:p>
        </p:txBody>
      </p:sp>
      <p:sp>
        <p:nvSpPr>
          <p:cNvPr id="8" name="Footer Placeholder 7">
            <a:extLst>
              <a:ext uri="{FF2B5EF4-FFF2-40B4-BE49-F238E27FC236}">
                <a16:creationId xmlns:a16="http://schemas.microsoft.com/office/drawing/2014/main" id="{BFEDA954-D406-7F4E-80B9-E36F4FF9F6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931685-38B8-684A-8A65-4DCF386F867D}"/>
              </a:ext>
            </a:extLst>
          </p:cNvPr>
          <p:cNvSpPr>
            <a:spLocks noGrp="1"/>
          </p:cNvSpPr>
          <p:nvPr>
            <p:ph type="sldNum" sz="quarter" idx="12"/>
          </p:nvPr>
        </p:nvSpPr>
        <p:spPr/>
        <p:txBody>
          <a:bodyPr/>
          <a:lstStyle/>
          <a:p>
            <a:fld id="{A366A4AE-0732-064E-AECA-447581247967}" type="slidenum">
              <a:rPr lang="en-US" smtClean="0"/>
              <a:t>‹#›</a:t>
            </a:fld>
            <a:endParaRPr lang="en-US"/>
          </a:p>
        </p:txBody>
      </p:sp>
    </p:spTree>
    <p:extLst>
      <p:ext uri="{BB962C8B-B14F-4D97-AF65-F5344CB8AC3E}">
        <p14:creationId xmlns:p14="http://schemas.microsoft.com/office/powerpoint/2010/main" val="3648667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DDC2-77DD-7844-8402-B67B3A39BD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8AE3A5-FD0A-5646-A365-FA9E1623A66E}"/>
              </a:ext>
            </a:extLst>
          </p:cNvPr>
          <p:cNvSpPr>
            <a:spLocks noGrp="1"/>
          </p:cNvSpPr>
          <p:nvPr>
            <p:ph type="dt" sz="half" idx="10"/>
          </p:nvPr>
        </p:nvSpPr>
        <p:spPr/>
        <p:txBody>
          <a:bodyPr/>
          <a:lstStyle/>
          <a:p>
            <a:fld id="{003E5227-9108-7849-9ECC-6911292010BB}" type="datetimeFigureOut">
              <a:rPr lang="en-US" smtClean="0"/>
              <a:t>2/3/19</a:t>
            </a:fld>
            <a:endParaRPr lang="en-US"/>
          </a:p>
        </p:txBody>
      </p:sp>
      <p:sp>
        <p:nvSpPr>
          <p:cNvPr id="4" name="Footer Placeholder 3">
            <a:extLst>
              <a:ext uri="{FF2B5EF4-FFF2-40B4-BE49-F238E27FC236}">
                <a16:creationId xmlns:a16="http://schemas.microsoft.com/office/drawing/2014/main" id="{676F5D11-659B-084C-B929-48D9234F5B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C4333F-DB5A-104A-A565-BC77E672A121}"/>
              </a:ext>
            </a:extLst>
          </p:cNvPr>
          <p:cNvSpPr>
            <a:spLocks noGrp="1"/>
          </p:cNvSpPr>
          <p:nvPr>
            <p:ph type="sldNum" sz="quarter" idx="12"/>
          </p:nvPr>
        </p:nvSpPr>
        <p:spPr/>
        <p:txBody>
          <a:bodyPr/>
          <a:lstStyle/>
          <a:p>
            <a:fld id="{A366A4AE-0732-064E-AECA-447581247967}" type="slidenum">
              <a:rPr lang="en-US" smtClean="0"/>
              <a:t>‹#›</a:t>
            </a:fld>
            <a:endParaRPr lang="en-US"/>
          </a:p>
        </p:txBody>
      </p:sp>
    </p:spTree>
    <p:extLst>
      <p:ext uri="{BB962C8B-B14F-4D97-AF65-F5344CB8AC3E}">
        <p14:creationId xmlns:p14="http://schemas.microsoft.com/office/powerpoint/2010/main" val="2647172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72FAE5-9638-5241-B64B-D7F797B64CD9}"/>
              </a:ext>
            </a:extLst>
          </p:cNvPr>
          <p:cNvSpPr>
            <a:spLocks noGrp="1"/>
          </p:cNvSpPr>
          <p:nvPr>
            <p:ph type="dt" sz="half" idx="10"/>
          </p:nvPr>
        </p:nvSpPr>
        <p:spPr/>
        <p:txBody>
          <a:bodyPr/>
          <a:lstStyle/>
          <a:p>
            <a:fld id="{003E5227-9108-7849-9ECC-6911292010BB}" type="datetimeFigureOut">
              <a:rPr lang="en-US" smtClean="0"/>
              <a:t>2/3/19</a:t>
            </a:fld>
            <a:endParaRPr lang="en-US"/>
          </a:p>
        </p:txBody>
      </p:sp>
      <p:sp>
        <p:nvSpPr>
          <p:cNvPr id="3" name="Footer Placeholder 2">
            <a:extLst>
              <a:ext uri="{FF2B5EF4-FFF2-40B4-BE49-F238E27FC236}">
                <a16:creationId xmlns:a16="http://schemas.microsoft.com/office/drawing/2014/main" id="{D569C6BC-1E8F-C546-B887-BE836FE6DD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64999B-3AD9-A842-9552-B42F87C8934E}"/>
              </a:ext>
            </a:extLst>
          </p:cNvPr>
          <p:cNvSpPr>
            <a:spLocks noGrp="1"/>
          </p:cNvSpPr>
          <p:nvPr>
            <p:ph type="sldNum" sz="quarter" idx="12"/>
          </p:nvPr>
        </p:nvSpPr>
        <p:spPr/>
        <p:txBody>
          <a:bodyPr/>
          <a:lstStyle/>
          <a:p>
            <a:fld id="{A366A4AE-0732-064E-AECA-447581247967}" type="slidenum">
              <a:rPr lang="en-US" smtClean="0"/>
              <a:t>‹#›</a:t>
            </a:fld>
            <a:endParaRPr lang="en-US"/>
          </a:p>
        </p:txBody>
      </p:sp>
    </p:spTree>
    <p:extLst>
      <p:ext uri="{BB962C8B-B14F-4D97-AF65-F5344CB8AC3E}">
        <p14:creationId xmlns:p14="http://schemas.microsoft.com/office/powerpoint/2010/main" val="3978170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A3FEA-F180-814B-A3F0-EF4714CC0A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EA6772-2F98-4D41-92C5-2F686B87E1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38B194-B36E-094E-A735-DCD0443763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751079-CCE9-2E40-8A84-4861A376A181}"/>
              </a:ext>
            </a:extLst>
          </p:cNvPr>
          <p:cNvSpPr>
            <a:spLocks noGrp="1"/>
          </p:cNvSpPr>
          <p:nvPr>
            <p:ph type="dt" sz="half" idx="10"/>
          </p:nvPr>
        </p:nvSpPr>
        <p:spPr/>
        <p:txBody>
          <a:bodyPr/>
          <a:lstStyle/>
          <a:p>
            <a:fld id="{003E5227-9108-7849-9ECC-6911292010BB}" type="datetimeFigureOut">
              <a:rPr lang="en-US" smtClean="0"/>
              <a:t>2/3/19</a:t>
            </a:fld>
            <a:endParaRPr lang="en-US"/>
          </a:p>
        </p:txBody>
      </p:sp>
      <p:sp>
        <p:nvSpPr>
          <p:cNvPr id="6" name="Footer Placeholder 5">
            <a:extLst>
              <a:ext uri="{FF2B5EF4-FFF2-40B4-BE49-F238E27FC236}">
                <a16:creationId xmlns:a16="http://schemas.microsoft.com/office/drawing/2014/main" id="{868E463B-7322-8643-A938-A64F4F3B48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A7BE0E-599C-B344-A372-E45848BF9C08}"/>
              </a:ext>
            </a:extLst>
          </p:cNvPr>
          <p:cNvSpPr>
            <a:spLocks noGrp="1"/>
          </p:cNvSpPr>
          <p:nvPr>
            <p:ph type="sldNum" sz="quarter" idx="12"/>
          </p:nvPr>
        </p:nvSpPr>
        <p:spPr/>
        <p:txBody>
          <a:bodyPr/>
          <a:lstStyle/>
          <a:p>
            <a:fld id="{A366A4AE-0732-064E-AECA-447581247967}" type="slidenum">
              <a:rPr lang="en-US" smtClean="0"/>
              <a:t>‹#›</a:t>
            </a:fld>
            <a:endParaRPr lang="en-US"/>
          </a:p>
        </p:txBody>
      </p:sp>
    </p:spTree>
    <p:extLst>
      <p:ext uri="{BB962C8B-B14F-4D97-AF65-F5344CB8AC3E}">
        <p14:creationId xmlns:p14="http://schemas.microsoft.com/office/powerpoint/2010/main" val="3308395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66821-9B66-C648-A2C3-9464D922F5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0B15DB-D555-C047-983A-C7B5544CB7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28F8A0-4842-3444-8F8B-39CA7E230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F5E259-36B8-CD44-9B8D-75A4B86627D5}"/>
              </a:ext>
            </a:extLst>
          </p:cNvPr>
          <p:cNvSpPr>
            <a:spLocks noGrp="1"/>
          </p:cNvSpPr>
          <p:nvPr>
            <p:ph type="dt" sz="half" idx="10"/>
          </p:nvPr>
        </p:nvSpPr>
        <p:spPr/>
        <p:txBody>
          <a:bodyPr/>
          <a:lstStyle/>
          <a:p>
            <a:fld id="{003E5227-9108-7849-9ECC-6911292010BB}" type="datetimeFigureOut">
              <a:rPr lang="en-US" smtClean="0"/>
              <a:t>2/3/19</a:t>
            </a:fld>
            <a:endParaRPr lang="en-US"/>
          </a:p>
        </p:txBody>
      </p:sp>
      <p:sp>
        <p:nvSpPr>
          <p:cNvPr id="6" name="Footer Placeholder 5">
            <a:extLst>
              <a:ext uri="{FF2B5EF4-FFF2-40B4-BE49-F238E27FC236}">
                <a16:creationId xmlns:a16="http://schemas.microsoft.com/office/drawing/2014/main" id="{1C89F616-CC8A-BD46-BB37-1AABE13992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B257CF-A81D-6041-B501-02A8884843B8}"/>
              </a:ext>
            </a:extLst>
          </p:cNvPr>
          <p:cNvSpPr>
            <a:spLocks noGrp="1"/>
          </p:cNvSpPr>
          <p:nvPr>
            <p:ph type="sldNum" sz="quarter" idx="12"/>
          </p:nvPr>
        </p:nvSpPr>
        <p:spPr/>
        <p:txBody>
          <a:bodyPr/>
          <a:lstStyle/>
          <a:p>
            <a:fld id="{A366A4AE-0732-064E-AECA-447581247967}" type="slidenum">
              <a:rPr lang="en-US" smtClean="0"/>
              <a:t>‹#›</a:t>
            </a:fld>
            <a:endParaRPr lang="en-US"/>
          </a:p>
        </p:txBody>
      </p:sp>
    </p:spTree>
    <p:extLst>
      <p:ext uri="{BB962C8B-B14F-4D97-AF65-F5344CB8AC3E}">
        <p14:creationId xmlns:p14="http://schemas.microsoft.com/office/powerpoint/2010/main" val="1293964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8E148B-E0B8-284D-BC91-D97087B210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27D5B7-4EB9-A842-80E0-8E369CA781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2E448-8AA3-7E42-A3D9-531D840F18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3E5227-9108-7849-9ECC-6911292010BB}" type="datetimeFigureOut">
              <a:rPr lang="en-US" smtClean="0"/>
              <a:t>2/3/19</a:t>
            </a:fld>
            <a:endParaRPr lang="en-US"/>
          </a:p>
        </p:txBody>
      </p:sp>
      <p:sp>
        <p:nvSpPr>
          <p:cNvPr id="5" name="Footer Placeholder 4">
            <a:extLst>
              <a:ext uri="{FF2B5EF4-FFF2-40B4-BE49-F238E27FC236}">
                <a16:creationId xmlns:a16="http://schemas.microsoft.com/office/drawing/2014/main" id="{952E7385-0FCE-4545-BB98-D02B63C4BD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F18CD4-0BD1-FD4B-826A-88FAB65ED8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66A4AE-0732-064E-AECA-447581247967}" type="slidenum">
              <a:rPr lang="en-US" smtClean="0"/>
              <a:t>‹#›</a:t>
            </a:fld>
            <a:endParaRPr lang="en-US"/>
          </a:p>
        </p:txBody>
      </p:sp>
    </p:spTree>
    <p:extLst>
      <p:ext uri="{BB962C8B-B14F-4D97-AF65-F5344CB8AC3E}">
        <p14:creationId xmlns:p14="http://schemas.microsoft.com/office/powerpoint/2010/main" val="733702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P5ItNxpwChE" TargetMode="Externa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z2ISRMSIyX8"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0FMUttpSllY"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hyperlink" Target="https://www.youtube.com/watch?v=4ZLr1SG8Ig4"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67000" y="2467505"/>
            <a:ext cx="6858000" cy="2798762"/>
          </a:xfrm>
        </p:spPr>
        <p:txBody>
          <a:bodyPr>
            <a:normAutofit lnSpcReduction="10000"/>
          </a:bodyPr>
          <a:lstStyle/>
          <a:p>
            <a:endParaRPr lang="en-US" sz="4800" b="1" dirty="0">
              <a:solidFill>
                <a:srgbClr val="FF0000"/>
              </a:solidFill>
            </a:endParaRPr>
          </a:p>
          <a:p>
            <a:r>
              <a:rPr lang="en-US" sz="4800" b="1" dirty="0">
                <a:solidFill>
                  <a:srgbClr val="FF0000"/>
                </a:solidFill>
              </a:rPr>
              <a:t>Let’s Learn More About the People and Places Behind the Show!</a:t>
            </a:r>
          </a:p>
        </p:txBody>
      </p:sp>
      <p:pic>
        <p:nvPicPr>
          <p:cNvPr id="4" name="Shape 86"/>
          <p:cNvPicPr preferRelativeResize="0"/>
          <p:nvPr/>
        </p:nvPicPr>
        <p:blipFill rotWithShape="1">
          <a:blip r:embed="rId2">
            <a:alphaModFix/>
          </a:blip>
          <a:srcRect/>
          <a:stretch/>
        </p:blipFill>
        <p:spPr>
          <a:xfrm>
            <a:off x="1524001" y="73586"/>
            <a:ext cx="4017611" cy="2603217"/>
          </a:xfrm>
          <a:prstGeom prst="rect">
            <a:avLst/>
          </a:prstGeom>
          <a:noFill/>
          <a:ln>
            <a:noFill/>
          </a:ln>
        </p:spPr>
      </p:pic>
    </p:spTree>
    <p:extLst>
      <p:ext uri="{BB962C8B-B14F-4D97-AF65-F5344CB8AC3E}">
        <p14:creationId xmlns:p14="http://schemas.microsoft.com/office/powerpoint/2010/main" val="819162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38275" y="4320360"/>
            <a:ext cx="9315450" cy="2677656"/>
          </a:xfrm>
          <a:prstGeom prst="rect">
            <a:avLst/>
          </a:prstGeom>
          <a:noFill/>
        </p:spPr>
        <p:txBody>
          <a:bodyPr wrap="square" rtlCol="0">
            <a:spAutoFit/>
          </a:bodyPr>
          <a:lstStyle/>
          <a:p>
            <a:pPr algn="ctr"/>
            <a:r>
              <a:rPr lang="en-US" sz="2400" b="1" dirty="0">
                <a:latin typeface="Calibri"/>
                <a:cs typeface="Calibri"/>
              </a:rPr>
              <a:t>When a composer writes a </a:t>
            </a:r>
            <a:r>
              <a:rPr lang="en-US" sz="2400" b="1" dirty="0">
                <a:solidFill>
                  <a:srgbClr val="FF0000"/>
                </a:solidFill>
                <a:latin typeface="Calibri"/>
                <a:cs typeface="Calibri"/>
              </a:rPr>
              <a:t>“Fantasia,” </a:t>
            </a:r>
            <a:r>
              <a:rPr lang="en-US" sz="2400" b="1" dirty="0">
                <a:latin typeface="Calibri"/>
                <a:cs typeface="Calibri"/>
              </a:rPr>
              <a:t>he or she takes a melody that already exists and expands on it – to make it his or her own. This piece is based on “</a:t>
            </a:r>
            <a:r>
              <a:rPr lang="en-US" sz="2400" b="1" dirty="0" err="1">
                <a:latin typeface="Calibri"/>
                <a:cs typeface="Calibri"/>
              </a:rPr>
              <a:t>Greensleeves</a:t>
            </a:r>
            <a:r>
              <a:rPr lang="en-US" sz="2400" b="1" dirty="0">
                <a:latin typeface="Calibri"/>
                <a:cs typeface="Calibri"/>
              </a:rPr>
              <a:t>,” an English tune that you may have heard before. Let’s listen. At what time of year have you heard this melody before?</a:t>
            </a:r>
          </a:p>
          <a:p>
            <a:pPr algn="ctr"/>
            <a:r>
              <a:rPr lang="en-US" sz="2400" b="1" dirty="0">
                <a:cs typeface="Calibri"/>
                <a:hlinkClick r:id="rId2"/>
              </a:rPr>
              <a:t>https://www.youtube.com/watch?v=P5ItNxpwChE</a:t>
            </a:r>
            <a:endParaRPr lang="en-US" sz="2400" b="1" dirty="0">
              <a:cs typeface="Calibri"/>
            </a:endParaRPr>
          </a:p>
          <a:p>
            <a:pPr algn="ctr"/>
            <a:endParaRPr lang="en-US" sz="2400" b="1" dirty="0">
              <a:cs typeface="Calibri"/>
            </a:endParaRPr>
          </a:p>
        </p:txBody>
      </p:sp>
      <p:pic>
        <p:nvPicPr>
          <p:cNvPr id="3" name="Graphic 2">
            <a:extLst>
              <a:ext uri="{FF2B5EF4-FFF2-40B4-BE49-F238E27FC236}">
                <a16:creationId xmlns:a16="http://schemas.microsoft.com/office/drawing/2014/main" id="{C9CB61C0-674F-9046-B874-88800A0DFE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27400" y="117475"/>
            <a:ext cx="5537200" cy="4051300"/>
          </a:xfrm>
          <a:prstGeom prst="rect">
            <a:avLst/>
          </a:prstGeom>
        </p:spPr>
      </p:pic>
    </p:spTree>
    <p:extLst>
      <p:ext uri="{BB962C8B-B14F-4D97-AF65-F5344CB8AC3E}">
        <p14:creationId xmlns:p14="http://schemas.microsoft.com/office/powerpoint/2010/main" val="679477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D1EE67-897F-144D-A105-D16DA9DB6538}"/>
              </a:ext>
            </a:extLst>
          </p:cNvPr>
          <p:cNvPicPr>
            <a:picLocks noChangeAspect="1"/>
          </p:cNvPicPr>
          <p:nvPr/>
        </p:nvPicPr>
        <p:blipFill>
          <a:blip r:embed="rId2"/>
          <a:stretch>
            <a:fillRect/>
          </a:stretch>
        </p:blipFill>
        <p:spPr>
          <a:xfrm>
            <a:off x="1217612" y="548640"/>
            <a:ext cx="4000500" cy="5760720"/>
          </a:xfrm>
          <a:prstGeom prst="rect">
            <a:avLst/>
          </a:prstGeom>
        </p:spPr>
      </p:pic>
      <p:sp>
        <p:nvSpPr>
          <p:cNvPr id="5" name="TextBox 4">
            <a:extLst>
              <a:ext uri="{FF2B5EF4-FFF2-40B4-BE49-F238E27FC236}">
                <a16:creationId xmlns:a16="http://schemas.microsoft.com/office/drawing/2014/main" id="{96AC6248-D0E3-CB48-B3F7-3BCFEF0CABCD}"/>
              </a:ext>
            </a:extLst>
          </p:cNvPr>
          <p:cNvSpPr txBox="1"/>
          <p:nvPr/>
        </p:nvSpPr>
        <p:spPr>
          <a:xfrm>
            <a:off x="6015038" y="1228398"/>
            <a:ext cx="5472112" cy="4401205"/>
          </a:xfrm>
          <a:prstGeom prst="rect">
            <a:avLst/>
          </a:prstGeom>
          <a:noFill/>
        </p:spPr>
        <p:txBody>
          <a:bodyPr wrap="square" rtlCol="0">
            <a:spAutoFit/>
          </a:bodyPr>
          <a:lstStyle/>
          <a:p>
            <a:pPr algn="ctr"/>
            <a:r>
              <a:rPr lang="en-US" sz="2800" b="1" dirty="0"/>
              <a:t>From England, we travel to </a:t>
            </a:r>
            <a:r>
              <a:rPr lang="en-US" sz="2800" b="1" dirty="0">
                <a:solidFill>
                  <a:srgbClr val="FF0000"/>
                </a:solidFill>
              </a:rPr>
              <a:t>Spain</a:t>
            </a:r>
            <a:r>
              <a:rPr lang="en-US" sz="2800" b="1" dirty="0"/>
              <a:t>, where we will hear a Spanish Dance composed by </a:t>
            </a:r>
            <a:r>
              <a:rPr lang="en-US" sz="2800" b="1" dirty="0">
                <a:solidFill>
                  <a:srgbClr val="FF0000"/>
                </a:solidFill>
              </a:rPr>
              <a:t>Manuel de </a:t>
            </a:r>
            <a:r>
              <a:rPr lang="en-US" sz="2800" b="1" dirty="0" err="1">
                <a:solidFill>
                  <a:srgbClr val="FF0000"/>
                </a:solidFill>
              </a:rPr>
              <a:t>Falla</a:t>
            </a:r>
            <a:r>
              <a:rPr lang="en-US" sz="2800" b="1" dirty="0">
                <a:solidFill>
                  <a:srgbClr val="FF0000"/>
                </a:solidFill>
              </a:rPr>
              <a:t> </a:t>
            </a:r>
            <a:r>
              <a:rPr lang="en-US" sz="2800" b="1" dirty="0"/>
              <a:t>– a composer so famous in his country that he appeared on money! de </a:t>
            </a:r>
            <a:r>
              <a:rPr lang="en-US" sz="2800" b="1" dirty="0" err="1"/>
              <a:t>Falla</a:t>
            </a:r>
            <a:r>
              <a:rPr lang="en-US" sz="2800" b="1" dirty="0"/>
              <a:t> lived at the same time as Vaughan Williams. During the show, think about how their style of music is similar and different.</a:t>
            </a:r>
          </a:p>
        </p:txBody>
      </p:sp>
    </p:spTree>
    <p:extLst>
      <p:ext uri="{BB962C8B-B14F-4D97-AF65-F5344CB8AC3E}">
        <p14:creationId xmlns:p14="http://schemas.microsoft.com/office/powerpoint/2010/main" val="214216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9201CC-0AAF-7C45-8507-67635E65A113}"/>
              </a:ext>
            </a:extLst>
          </p:cNvPr>
          <p:cNvPicPr>
            <a:picLocks noChangeAspect="1"/>
          </p:cNvPicPr>
          <p:nvPr/>
        </p:nvPicPr>
        <p:blipFill>
          <a:blip r:embed="rId2"/>
          <a:stretch>
            <a:fillRect/>
          </a:stretch>
        </p:blipFill>
        <p:spPr>
          <a:xfrm>
            <a:off x="3947160" y="366712"/>
            <a:ext cx="4297680" cy="4297680"/>
          </a:xfrm>
          <a:prstGeom prst="rect">
            <a:avLst/>
          </a:prstGeom>
        </p:spPr>
      </p:pic>
      <p:sp>
        <p:nvSpPr>
          <p:cNvPr id="6" name="TextBox 5">
            <a:extLst>
              <a:ext uri="{FF2B5EF4-FFF2-40B4-BE49-F238E27FC236}">
                <a16:creationId xmlns:a16="http://schemas.microsoft.com/office/drawing/2014/main" id="{A713B871-9FC2-954D-A99A-11179F2AF514}"/>
              </a:ext>
            </a:extLst>
          </p:cNvPr>
          <p:cNvSpPr txBox="1"/>
          <p:nvPr/>
        </p:nvSpPr>
        <p:spPr>
          <a:xfrm>
            <a:off x="1681163" y="5014913"/>
            <a:ext cx="8829675" cy="1569660"/>
          </a:xfrm>
          <a:prstGeom prst="rect">
            <a:avLst/>
          </a:prstGeom>
          <a:noFill/>
        </p:spPr>
        <p:txBody>
          <a:bodyPr wrap="square" rtlCol="0">
            <a:spAutoFit/>
          </a:bodyPr>
          <a:lstStyle/>
          <a:p>
            <a:pPr algn="ctr"/>
            <a:r>
              <a:rPr lang="en-US" sz="2400" b="1" dirty="0"/>
              <a:t>Next, we travel to </a:t>
            </a:r>
            <a:r>
              <a:rPr lang="en-US" sz="2400" b="1" dirty="0">
                <a:solidFill>
                  <a:srgbClr val="FF0000"/>
                </a:solidFill>
              </a:rPr>
              <a:t>France, </a:t>
            </a:r>
            <a:r>
              <a:rPr lang="en-US" sz="2400" b="1" dirty="0"/>
              <a:t>where we meet composer </a:t>
            </a:r>
            <a:r>
              <a:rPr lang="en-US" sz="2400" b="1" dirty="0">
                <a:solidFill>
                  <a:srgbClr val="FF0000"/>
                </a:solidFill>
              </a:rPr>
              <a:t>Jacques Offenbach,</a:t>
            </a:r>
            <a:r>
              <a:rPr lang="en-US" sz="2400" b="1" dirty="0"/>
              <a:t> who lived from 1819-1880. He is most famous for his operetta based on Greek mythology, </a:t>
            </a:r>
            <a:r>
              <a:rPr lang="en-US" sz="2400" b="1" i="1" dirty="0">
                <a:solidFill>
                  <a:srgbClr val="FF0000"/>
                </a:solidFill>
              </a:rPr>
              <a:t>Orpheus in the Underworld</a:t>
            </a:r>
            <a:r>
              <a:rPr lang="en-US" sz="2400" b="1" dirty="0"/>
              <a:t>. This operetta contains a melody you may know as the </a:t>
            </a:r>
            <a:r>
              <a:rPr lang="en-US" sz="2400" b="1" dirty="0">
                <a:solidFill>
                  <a:srgbClr val="FF0000"/>
                </a:solidFill>
              </a:rPr>
              <a:t>“Can Can.”</a:t>
            </a:r>
            <a:endParaRPr lang="en-US" sz="2400" b="1" dirty="0"/>
          </a:p>
        </p:txBody>
      </p:sp>
    </p:spTree>
    <p:extLst>
      <p:ext uri="{BB962C8B-B14F-4D97-AF65-F5344CB8AC3E}">
        <p14:creationId xmlns:p14="http://schemas.microsoft.com/office/powerpoint/2010/main" val="846551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EEAF92-CB9B-FB45-BFEE-38819739E752}"/>
              </a:ext>
            </a:extLst>
          </p:cNvPr>
          <p:cNvPicPr>
            <a:picLocks noChangeAspect="1"/>
          </p:cNvPicPr>
          <p:nvPr/>
        </p:nvPicPr>
        <p:blipFill>
          <a:blip r:embed="rId2"/>
          <a:stretch>
            <a:fillRect/>
          </a:stretch>
        </p:blipFill>
        <p:spPr>
          <a:xfrm>
            <a:off x="3307080" y="414347"/>
            <a:ext cx="5577840" cy="4403560"/>
          </a:xfrm>
          <a:prstGeom prst="rect">
            <a:avLst/>
          </a:prstGeom>
        </p:spPr>
      </p:pic>
      <p:sp>
        <p:nvSpPr>
          <p:cNvPr id="6" name="TextBox 5">
            <a:extLst>
              <a:ext uri="{FF2B5EF4-FFF2-40B4-BE49-F238E27FC236}">
                <a16:creationId xmlns:a16="http://schemas.microsoft.com/office/drawing/2014/main" id="{D396967B-5C05-784D-A506-EE82BCD8E4EF}"/>
              </a:ext>
            </a:extLst>
          </p:cNvPr>
          <p:cNvSpPr txBox="1"/>
          <p:nvPr/>
        </p:nvSpPr>
        <p:spPr>
          <a:xfrm>
            <a:off x="2116931" y="5157788"/>
            <a:ext cx="7958138" cy="1200329"/>
          </a:xfrm>
          <a:prstGeom prst="rect">
            <a:avLst/>
          </a:prstGeom>
          <a:noFill/>
        </p:spPr>
        <p:txBody>
          <a:bodyPr wrap="square" rtlCol="0">
            <a:spAutoFit/>
          </a:bodyPr>
          <a:lstStyle/>
          <a:p>
            <a:pPr algn="ctr"/>
            <a:r>
              <a:rPr lang="en-US" sz="2400" b="1" dirty="0"/>
              <a:t>You will probably recognize Offenbach’s “Can Can” during the concert, but “Can Can” is actually a general term for a brisk French dance, featuring high kicks and cartwheels!</a:t>
            </a:r>
          </a:p>
        </p:txBody>
      </p:sp>
    </p:spTree>
    <p:extLst>
      <p:ext uri="{BB962C8B-B14F-4D97-AF65-F5344CB8AC3E}">
        <p14:creationId xmlns:p14="http://schemas.microsoft.com/office/powerpoint/2010/main" val="434596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048B40-A29D-D543-B7F0-1CE26F52323C}"/>
              </a:ext>
            </a:extLst>
          </p:cNvPr>
          <p:cNvPicPr>
            <a:picLocks noChangeAspect="1"/>
          </p:cNvPicPr>
          <p:nvPr/>
        </p:nvPicPr>
        <p:blipFill>
          <a:blip r:embed="rId2"/>
          <a:stretch>
            <a:fillRect/>
          </a:stretch>
        </p:blipFill>
        <p:spPr>
          <a:xfrm>
            <a:off x="996219" y="365760"/>
            <a:ext cx="4389122" cy="6126480"/>
          </a:xfrm>
          <a:prstGeom prst="rect">
            <a:avLst/>
          </a:prstGeom>
        </p:spPr>
      </p:pic>
      <p:sp>
        <p:nvSpPr>
          <p:cNvPr id="5" name="TextBox 4">
            <a:extLst>
              <a:ext uri="{FF2B5EF4-FFF2-40B4-BE49-F238E27FC236}">
                <a16:creationId xmlns:a16="http://schemas.microsoft.com/office/drawing/2014/main" id="{CF0BAF35-5245-F345-A0CB-F2FFE67AF247}"/>
              </a:ext>
            </a:extLst>
          </p:cNvPr>
          <p:cNvSpPr txBox="1"/>
          <p:nvPr/>
        </p:nvSpPr>
        <p:spPr>
          <a:xfrm>
            <a:off x="6057900" y="1166843"/>
            <a:ext cx="5372099" cy="4524315"/>
          </a:xfrm>
          <a:prstGeom prst="rect">
            <a:avLst/>
          </a:prstGeom>
          <a:noFill/>
        </p:spPr>
        <p:txBody>
          <a:bodyPr wrap="square" rtlCol="0">
            <a:spAutoFit/>
          </a:bodyPr>
          <a:lstStyle/>
          <a:p>
            <a:pPr algn="ctr"/>
            <a:r>
              <a:rPr lang="en-US" sz="2400" b="1" dirty="0"/>
              <a:t>From France, we move to </a:t>
            </a:r>
            <a:r>
              <a:rPr lang="en-US" sz="2400" b="1" dirty="0">
                <a:solidFill>
                  <a:srgbClr val="FF0000"/>
                </a:solidFill>
              </a:rPr>
              <a:t>Russia</a:t>
            </a:r>
            <a:r>
              <a:rPr lang="en-US" sz="2400" b="1" dirty="0"/>
              <a:t>, where we meet composer </a:t>
            </a:r>
            <a:r>
              <a:rPr lang="en-US" sz="2400" b="1" dirty="0" err="1">
                <a:solidFill>
                  <a:srgbClr val="FF0000"/>
                </a:solidFill>
              </a:rPr>
              <a:t>Pyotr</a:t>
            </a:r>
            <a:r>
              <a:rPr lang="en-US" sz="2400" b="1" dirty="0">
                <a:solidFill>
                  <a:srgbClr val="FF0000"/>
                </a:solidFill>
              </a:rPr>
              <a:t> Ilyich Tchaikovsky</a:t>
            </a:r>
            <a:r>
              <a:rPr lang="en-US" sz="2400" b="1" dirty="0"/>
              <a:t> (1840-1893).</a:t>
            </a:r>
            <a:r>
              <a:rPr lang="en-US" sz="2400" b="1" dirty="0">
                <a:solidFill>
                  <a:srgbClr val="FF0000"/>
                </a:solidFill>
              </a:rPr>
              <a:t> </a:t>
            </a:r>
            <a:r>
              <a:rPr lang="en-US" sz="2400" b="1" dirty="0"/>
              <a:t>He began studying the piano when he was just five years old, and started writing his own music when he was fourteen. He wrote some of the most popular music to ever come out of Russia, but he often struggled with writer’s block! Can you think of a time when you had an idea that you just could not put down on paper?</a:t>
            </a:r>
          </a:p>
        </p:txBody>
      </p:sp>
    </p:spTree>
    <p:extLst>
      <p:ext uri="{BB962C8B-B14F-4D97-AF65-F5344CB8AC3E}">
        <p14:creationId xmlns:p14="http://schemas.microsoft.com/office/powerpoint/2010/main" val="3241942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66678A-4045-BC42-9717-17F77B8AE846}"/>
              </a:ext>
            </a:extLst>
          </p:cNvPr>
          <p:cNvPicPr>
            <a:picLocks noChangeAspect="1"/>
          </p:cNvPicPr>
          <p:nvPr/>
        </p:nvPicPr>
        <p:blipFill>
          <a:blip r:embed="rId2"/>
          <a:stretch>
            <a:fillRect/>
          </a:stretch>
        </p:blipFill>
        <p:spPr>
          <a:xfrm>
            <a:off x="3147060" y="438150"/>
            <a:ext cx="5897880" cy="3931920"/>
          </a:xfrm>
          <a:prstGeom prst="rect">
            <a:avLst/>
          </a:prstGeom>
        </p:spPr>
      </p:pic>
      <p:sp>
        <p:nvSpPr>
          <p:cNvPr id="6" name="TextBox 5">
            <a:extLst>
              <a:ext uri="{FF2B5EF4-FFF2-40B4-BE49-F238E27FC236}">
                <a16:creationId xmlns:a16="http://schemas.microsoft.com/office/drawing/2014/main" id="{5F95AEF8-8A61-734B-8516-4C14CD4A8140}"/>
              </a:ext>
            </a:extLst>
          </p:cNvPr>
          <p:cNvSpPr txBox="1"/>
          <p:nvPr/>
        </p:nvSpPr>
        <p:spPr>
          <a:xfrm>
            <a:off x="2145507" y="4900613"/>
            <a:ext cx="7900987" cy="1384995"/>
          </a:xfrm>
          <a:prstGeom prst="rect">
            <a:avLst/>
          </a:prstGeom>
          <a:noFill/>
        </p:spPr>
        <p:txBody>
          <a:bodyPr wrap="square" rtlCol="0">
            <a:spAutoFit/>
          </a:bodyPr>
          <a:lstStyle/>
          <a:p>
            <a:pPr algn="ctr"/>
            <a:r>
              <a:rPr lang="en-US" sz="2800" b="1" dirty="0"/>
              <a:t>One of Tchaikovsky’s most well-known works is a ballet called </a:t>
            </a:r>
            <a:r>
              <a:rPr lang="en-US" sz="2800" b="1" i="1" dirty="0">
                <a:solidFill>
                  <a:srgbClr val="FF0000"/>
                </a:solidFill>
              </a:rPr>
              <a:t>The Nutcracker</a:t>
            </a:r>
            <a:r>
              <a:rPr lang="en-US" sz="2800" b="1" i="1" dirty="0"/>
              <a:t>, </a:t>
            </a:r>
            <a:r>
              <a:rPr lang="en-US" sz="2800" b="1" dirty="0"/>
              <a:t>which is often performed during the holiday season. </a:t>
            </a:r>
          </a:p>
        </p:txBody>
      </p:sp>
    </p:spTree>
    <p:extLst>
      <p:ext uri="{BB962C8B-B14F-4D97-AF65-F5344CB8AC3E}">
        <p14:creationId xmlns:p14="http://schemas.microsoft.com/office/powerpoint/2010/main" val="3346028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20A89A-415E-A847-A6D6-F9DDF3A5529C}"/>
              </a:ext>
            </a:extLst>
          </p:cNvPr>
          <p:cNvPicPr>
            <a:picLocks noChangeAspect="1"/>
          </p:cNvPicPr>
          <p:nvPr/>
        </p:nvPicPr>
        <p:blipFill>
          <a:blip r:embed="rId2"/>
          <a:stretch>
            <a:fillRect/>
          </a:stretch>
        </p:blipFill>
        <p:spPr>
          <a:xfrm>
            <a:off x="3307080" y="204789"/>
            <a:ext cx="5577840" cy="3771903"/>
          </a:xfrm>
          <a:prstGeom prst="rect">
            <a:avLst/>
          </a:prstGeom>
        </p:spPr>
      </p:pic>
      <p:sp>
        <p:nvSpPr>
          <p:cNvPr id="6" name="TextBox 5">
            <a:extLst>
              <a:ext uri="{FF2B5EF4-FFF2-40B4-BE49-F238E27FC236}">
                <a16:creationId xmlns:a16="http://schemas.microsoft.com/office/drawing/2014/main" id="{1D2A0F29-49FC-6747-BB39-F8E0EAF5D15E}"/>
              </a:ext>
            </a:extLst>
          </p:cNvPr>
          <p:cNvSpPr txBox="1"/>
          <p:nvPr/>
        </p:nvSpPr>
        <p:spPr>
          <a:xfrm>
            <a:off x="2188370" y="3976692"/>
            <a:ext cx="7815261" cy="2677656"/>
          </a:xfrm>
          <a:prstGeom prst="rect">
            <a:avLst/>
          </a:prstGeom>
          <a:noFill/>
        </p:spPr>
        <p:txBody>
          <a:bodyPr wrap="square" rtlCol="0">
            <a:spAutoFit/>
          </a:bodyPr>
          <a:lstStyle/>
          <a:p>
            <a:pPr algn="ctr"/>
            <a:r>
              <a:rPr lang="en-US" sz="2400" b="1" i="1" dirty="0"/>
              <a:t>The Nutcracker</a:t>
            </a:r>
            <a:r>
              <a:rPr lang="en-US" sz="2400" b="1" dirty="0"/>
              <a:t> is filled with dances inspired by the music of many countries – including Spain, China, and Saudi Arabia. At the TSO concert, you will hear a piece from the ballet that was inspired by a style of dance from Tchaikovsky’s native Russia – the </a:t>
            </a:r>
            <a:r>
              <a:rPr lang="en-US" sz="2400" b="1" dirty="0">
                <a:solidFill>
                  <a:srgbClr val="FF0000"/>
                </a:solidFill>
              </a:rPr>
              <a:t>“</a:t>
            </a:r>
            <a:r>
              <a:rPr lang="en-US" sz="2400" b="1" dirty="0" err="1">
                <a:solidFill>
                  <a:srgbClr val="FF0000"/>
                </a:solidFill>
              </a:rPr>
              <a:t>Trepak</a:t>
            </a:r>
            <a:r>
              <a:rPr lang="en-US" sz="2400" b="1" dirty="0">
                <a:solidFill>
                  <a:srgbClr val="FF0000"/>
                </a:solidFill>
              </a:rPr>
              <a:t>.” </a:t>
            </a:r>
            <a:r>
              <a:rPr lang="en-US" sz="2400" b="1" dirty="0"/>
              <a:t>You may recognize it. Let’s listen, and imagine what the dance might look like: </a:t>
            </a:r>
            <a:r>
              <a:rPr lang="en-US" sz="2400" b="1" dirty="0">
                <a:hlinkClick r:id="rId3"/>
              </a:rPr>
              <a:t>https://www.youtube.com/watch?v=z2ISRMSIyX8</a:t>
            </a:r>
            <a:endParaRPr lang="en-US" sz="2400" b="1" dirty="0"/>
          </a:p>
        </p:txBody>
      </p:sp>
    </p:spTree>
    <p:extLst>
      <p:ext uri="{BB962C8B-B14F-4D97-AF65-F5344CB8AC3E}">
        <p14:creationId xmlns:p14="http://schemas.microsoft.com/office/powerpoint/2010/main" val="307639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23F0DC-84CC-5541-87F0-4350E2730A87}"/>
              </a:ext>
            </a:extLst>
          </p:cNvPr>
          <p:cNvPicPr>
            <a:picLocks noChangeAspect="1"/>
          </p:cNvPicPr>
          <p:nvPr/>
        </p:nvPicPr>
        <p:blipFill>
          <a:blip r:embed="rId2"/>
          <a:stretch>
            <a:fillRect/>
          </a:stretch>
        </p:blipFill>
        <p:spPr>
          <a:xfrm>
            <a:off x="3261360" y="314329"/>
            <a:ext cx="5669280" cy="3775741"/>
          </a:xfrm>
          <a:prstGeom prst="rect">
            <a:avLst/>
          </a:prstGeom>
        </p:spPr>
      </p:pic>
      <p:sp>
        <p:nvSpPr>
          <p:cNvPr id="6" name="TextBox 5">
            <a:extLst>
              <a:ext uri="{FF2B5EF4-FFF2-40B4-BE49-F238E27FC236}">
                <a16:creationId xmlns:a16="http://schemas.microsoft.com/office/drawing/2014/main" id="{4E43B0E6-B2F2-5547-8869-FB8294AA3E31}"/>
              </a:ext>
            </a:extLst>
          </p:cNvPr>
          <p:cNvSpPr txBox="1"/>
          <p:nvPr/>
        </p:nvSpPr>
        <p:spPr>
          <a:xfrm>
            <a:off x="2381250" y="4180344"/>
            <a:ext cx="7429500" cy="2677656"/>
          </a:xfrm>
          <a:prstGeom prst="rect">
            <a:avLst/>
          </a:prstGeom>
          <a:noFill/>
        </p:spPr>
        <p:txBody>
          <a:bodyPr wrap="square" rtlCol="0">
            <a:spAutoFit/>
          </a:bodyPr>
          <a:lstStyle/>
          <a:p>
            <a:pPr algn="ctr"/>
            <a:r>
              <a:rPr lang="en-US" sz="2400" b="1" dirty="0"/>
              <a:t>Next we move to </a:t>
            </a:r>
            <a:r>
              <a:rPr lang="en-US" sz="2400" b="1" dirty="0">
                <a:solidFill>
                  <a:srgbClr val="FF0000"/>
                </a:solidFill>
              </a:rPr>
              <a:t>Germany</a:t>
            </a:r>
            <a:r>
              <a:rPr lang="en-US" sz="2400" b="1" dirty="0"/>
              <a:t>, where we hear the music of </a:t>
            </a:r>
            <a:r>
              <a:rPr lang="en-US" sz="2400" b="1" dirty="0">
                <a:solidFill>
                  <a:srgbClr val="FF0000"/>
                </a:solidFill>
              </a:rPr>
              <a:t>Richard Wagner</a:t>
            </a:r>
            <a:r>
              <a:rPr lang="en-US" sz="2400" b="1" dirty="0"/>
              <a:t> (1813-1883). Wagner is most known for his operas, which he called </a:t>
            </a:r>
            <a:r>
              <a:rPr lang="en-US" sz="2400" b="1" dirty="0">
                <a:solidFill>
                  <a:srgbClr val="FF0000"/>
                </a:solidFill>
              </a:rPr>
              <a:t>“music dramas.” </a:t>
            </a:r>
            <a:r>
              <a:rPr lang="en-US" sz="2400" b="1" dirty="0"/>
              <a:t>Wagner wrote the lyrics and the music to all of his operas. At the performance, we will hear </a:t>
            </a:r>
            <a:r>
              <a:rPr lang="en-US" sz="2400" b="1" dirty="0">
                <a:solidFill>
                  <a:srgbClr val="FF0000"/>
                </a:solidFill>
              </a:rPr>
              <a:t>”Ride of the Valkyries” </a:t>
            </a:r>
            <a:r>
              <a:rPr lang="en-US" sz="2400" b="1" dirty="0"/>
              <a:t>from the opera </a:t>
            </a:r>
            <a:r>
              <a:rPr lang="en-US" sz="2400" b="1" i="1" dirty="0">
                <a:solidFill>
                  <a:srgbClr val="FF0000"/>
                </a:solidFill>
              </a:rPr>
              <a:t>Die </a:t>
            </a:r>
            <a:r>
              <a:rPr lang="en-US" sz="2400" b="1" i="1" dirty="0" err="1">
                <a:solidFill>
                  <a:srgbClr val="FF0000"/>
                </a:solidFill>
              </a:rPr>
              <a:t>Walküre</a:t>
            </a:r>
            <a:r>
              <a:rPr lang="en-US" sz="2400" b="1" i="1" dirty="0"/>
              <a:t>, </a:t>
            </a:r>
            <a:r>
              <a:rPr lang="en-US" sz="2400" b="1" dirty="0"/>
              <a:t>which means “The Valkyries” in German.</a:t>
            </a:r>
          </a:p>
        </p:txBody>
      </p:sp>
    </p:spTree>
    <p:extLst>
      <p:ext uri="{BB962C8B-B14F-4D97-AF65-F5344CB8AC3E}">
        <p14:creationId xmlns:p14="http://schemas.microsoft.com/office/powerpoint/2010/main" val="1318940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D0E406-F894-6943-82EB-2DDDB92007CB}"/>
              </a:ext>
            </a:extLst>
          </p:cNvPr>
          <p:cNvPicPr>
            <a:picLocks noChangeAspect="1"/>
          </p:cNvPicPr>
          <p:nvPr/>
        </p:nvPicPr>
        <p:blipFill>
          <a:blip r:embed="rId2"/>
          <a:stretch>
            <a:fillRect/>
          </a:stretch>
        </p:blipFill>
        <p:spPr>
          <a:xfrm>
            <a:off x="2942896" y="300037"/>
            <a:ext cx="6306209" cy="4206240"/>
          </a:xfrm>
          <a:prstGeom prst="rect">
            <a:avLst/>
          </a:prstGeom>
        </p:spPr>
      </p:pic>
      <p:sp>
        <p:nvSpPr>
          <p:cNvPr id="6" name="TextBox 5">
            <a:extLst>
              <a:ext uri="{FF2B5EF4-FFF2-40B4-BE49-F238E27FC236}">
                <a16:creationId xmlns:a16="http://schemas.microsoft.com/office/drawing/2014/main" id="{4E2754EF-93CE-CB4C-AD0A-AEDB9CD0236B}"/>
              </a:ext>
            </a:extLst>
          </p:cNvPr>
          <p:cNvSpPr txBox="1"/>
          <p:nvPr/>
        </p:nvSpPr>
        <p:spPr>
          <a:xfrm>
            <a:off x="1359693" y="4549676"/>
            <a:ext cx="9472613" cy="2308324"/>
          </a:xfrm>
          <a:prstGeom prst="rect">
            <a:avLst/>
          </a:prstGeom>
          <a:noFill/>
        </p:spPr>
        <p:txBody>
          <a:bodyPr wrap="square" rtlCol="0">
            <a:spAutoFit/>
          </a:bodyPr>
          <a:lstStyle/>
          <a:p>
            <a:pPr algn="ctr"/>
            <a:r>
              <a:rPr lang="en-US" sz="2400" b="1" dirty="0"/>
              <a:t>The </a:t>
            </a:r>
            <a:r>
              <a:rPr lang="en-US" sz="2400" b="1" dirty="0">
                <a:solidFill>
                  <a:srgbClr val="FF0000"/>
                </a:solidFill>
              </a:rPr>
              <a:t>Valkyrie</a:t>
            </a:r>
            <a:r>
              <a:rPr lang="en-US" sz="2400" b="1" dirty="0"/>
              <a:t> comes from Norse mythology, and is a woman figure who decides who lives and who dies in battle. Composers, writers, and painters often use them in their work. In Wagner’s opera, this music goes along with a scene change behind the curtain, so the audience has to imagine the ride of the warrior women as the orchestra plays the dramatic music!</a:t>
            </a:r>
          </a:p>
        </p:txBody>
      </p:sp>
    </p:spTree>
    <p:extLst>
      <p:ext uri="{BB962C8B-B14F-4D97-AF65-F5344CB8AC3E}">
        <p14:creationId xmlns:p14="http://schemas.microsoft.com/office/powerpoint/2010/main" val="1578784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93F687-2FFE-AC48-9C7E-CE9BADA4E8B7}"/>
              </a:ext>
            </a:extLst>
          </p:cNvPr>
          <p:cNvPicPr>
            <a:picLocks noChangeAspect="1"/>
          </p:cNvPicPr>
          <p:nvPr/>
        </p:nvPicPr>
        <p:blipFill>
          <a:blip r:embed="rId2"/>
          <a:stretch>
            <a:fillRect/>
          </a:stretch>
        </p:blipFill>
        <p:spPr>
          <a:xfrm>
            <a:off x="1057263" y="822960"/>
            <a:ext cx="4100175" cy="5212080"/>
          </a:xfrm>
          <a:prstGeom prst="rect">
            <a:avLst/>
          </a:prstGeom>
        </p:spPr>
      </p:pic>
      <p:sp>
        <p:nvSpPr>
          <p:cNvPr id="6" name="TextBox 5">
            <a:extLst>
              <a:ext uri="{FF2B5EF4-FFF2-40B4-BE49-F238E27FC236}">
                <a16:creationId xmlns:a16="http://schemas.microsoft.com/office/drawing/2014/main" id="{33F559C0-7424-4243-890C-7A77B9CDC507}"/>
              </a:ext>
            </a:extLst>
          </p:cNvPr>
          <p:cNvSpPr txBox="1"/>
          <p:nvPr/>
        </p:nvSpPr>
        <p:spPr>
          <a:xfrm>
            <a:off x="5757863" y="1228398"/>
            <a:ext cx="5743575" cy="4401205"/>
          </a:xfrm>
          <a:prstGeom prst="rect">
            <a:avLst/>
          </a:prstGeom>
          <a:noFill/>
        </p:spPr>
        <p:txBody>
          <a:bodyPr wrap="square" rtlCol="0">
            <a:spAutoFit/>
          </a:bodyPr>
          <a:lstStyle/>
          <a:p>
            <a:pPr algn="ctr"/>
            <a:r>
              <a:rPr lang="en-US" sz="2800" b="1" dirty="0"/>
              <a:t>Before we head home to Alabama, we will hear the music of </a:t>
            </a:r>
            <a:r>
              <a:rPr lang="en-US" sz="2800" b="1" dirty="0">
                <a:solidFill>
                  <a:srgbClr val="FF0000"/>
                </a:solidFill>
              </a:rPr>
              <a:t>Antonin Dvorak</a:t>
            </a:r>
            <a:r>
              <a:rPr lang="en-US" sz="2800" b="1" dirty="0"/>
              <a:t> (1841-1904), a composer from what is now the </a:t>
            </a:r>
            <a:r>
              <a:rPr lang="en-US" sz="2800" b="1" dirty="0">
                <a:solidFill>
                  <a:srgbClr val="FF0000"/>
                </a:solidFill>
              </a:rPr>
              <a:t>Czech Republic</a:t>
            </a:r>
            <a:r>
              <a:rPr lang="en-US" sz="2800" b="1" dirty="0"/>
              <a:t>. Although he spent most of his life in Europe, he lived in New York City for three years where he directed the National Conservatory of Music. While there, he wanted to find out all about American music. </a:t>
            </a:r>
          </a:p>
        </p:txBody>
      </p:sp>
    </p:spTree>
    <p:extLst>
      <p:ext uri="{BB962C8B-B14F-4D97-AF65-F5344CB8AC3E}">
        <p14:creationId xmlns:p14="http://schemas.microsoft.com/office/powerpoint/2010/main" val="2365805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B43BD9-E935-2443-8DD7-22D011E19608}"/>
              </a:ext>
            </a:extLst>
          </p:cNvPr>
          <p:cNvPicPr>
            <a:picLocks noChangeAspect="1"/>
          </p:cNvPicPr>
          <p:nvPr/>
        </p:nvPicPr>
        <p:blipFill>
          <a:blip r:embed="rId2"/>
          <a:stretch>
            <a:fillRect/>
          </a:stretch>
        </p:blipFill>
        <p:spPr>
          <a:xfrm>
            <a:off x="2222500" y="288925"/>
            <a:ext cx="7747000" cy="3937000"/>
          </a:xfrm>
          <a:prstGeom prst="rect">
            <a:avLst/>
          </a:prstGeom>
        </p:spPr>
      </p:pic>
      <p:sp>
        <p:nvSpPr>
          <p:cNvPr id="7" name="TextBox 6">
            <a:extLst>
              <a:ext uri="{FF2B5EF4-FFF2-40B4-BE49-F238E27FC236}">
                <a16:creationId xmlns:a16="http://schemas.microsoft.com/office/drawing/2014/main" id="{BCD50AE3-3436-8C4E-8AE7-F95CDAB3F6AB}"/>
              </a:ext>
            </a:extLst>
          </p:cNvPr>
          <p:cNvSpPr txBox="1"/>
          <p:nvPr/>
        </p:nvSpPr>
        <p:spPr>
          <a:xfrm>
            <a:off x="1102519" y="4530725"/>
            <a:ext cx="9986962" cy="2092881"/>
          </a:xfrm>
          <a:prstGeom prst="rect">
            <a:avLst/>
          </a:prstGeom>
          <a:noFill/>
        </p:spPr>
        <p:txBody>
          <a:bodyPr wrap="square" rtlCol="0">
            <a:spAutoFit/>
          </a:bodyPr>
          <a:lstStyle/>
          <a:p>
            <a:pPr algn="ctr"/>
            <a:r>
              <a:rPr lang="en-US" sz="2600" b="1" dirty="0">
                <a:solidFill>
                  <a:srgbClr val="FF0000"/>
                </a:solidFill>
              </a:rPr>
              <a:t>George Gershwin </a:t>
            </a:r>
            <a:r>
              <a:rPr lang="en-US" sz="2600" b="1" dirty="0"/>
              <a:t>(1898-1937) was an American composer and pianist who accomplished a lot during his short life. He was born in New York City and eventually dropped out of high school to compose music professionally. Some of his most famous pieces include </a:t>
            </a:r>
            <a:r>
              <a:rPr lang="en-US" sz="2600" b="1" i="1" dirty="0"/>
              <a:t>Rhapsody in Blue</a:t>
            </a:r>
            <a:r>
              <a:rPr lang="en-US" sz="2600" b="1" dirty="0"/>
              <a:t>, </a:t>
            </a:r>
            <a:r>
              <a:rPr lang="en-US" sz="2600" b="1" i="1" dirty="0"/>
              <a:t>An American in </a:t>
            </a:r>
            <a:r>
              <a:rPr lang="en-US" sz="2600" b="1" dirty="0"/>
              <a:t>Paris, and the folk opera </a:t>
            </a:r>
            <a:r>
              <a:rPr lang="en-US" sz="2600" b="1" i="1" dirty="0"/>
              <a:t>Porgy and Bess</a:t>
            </a:r>
            <a:r>
              <a:rPr lang="en-US" sz="2600" b="1" dirty="0"/>
              <a:t>.</a:t>
            </a:r>
          </a:p>
        </p:txBody>
      </p:sp>
    </p:spTree>
    <p:extLst>
      <p:ext uri="{BB962C8B-B14F-4D97-AF65-F5344CB8AC3E}">
        <p14:creationId xmlns:p14="http://schemas.microsoft.com/office/powerpoint/2010/main" val="1055132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1EC78F-785A-2549-95A3-A23AF0BAE1FB}"/>
              </a:ext>
            </a:extLst>
          </p:cNvPr>
          <p:cNvPicPr>
            <a:picLocks noChangeAspect="1"/>
          </p:cNvPicPr>
          <p:nvPr/>
        </p:nvPicPr>
        <p:blipFill>
          <a:blip r:embed="rId2"/>
          <a:stretch>
            <a:fillRect/>
          </a:stretch>
        </p:blipFill>
        <p:spPr>
          <a:xfrm>
            <a:off x="695326" y="914400"/>
            <a:ext cx="5029200" cy="5029200"/>
          </a:xfrm>
          <a:prstGeom prst="rect">
            <a:avLst/>
          </a:prstGeom>
        </p:spPr>
      </p:pic>
      <p:sp>
        <p:nvSpPr>
          <p:cNvPr id="6" name="TextBox 5">
            <a:extLst>
              <a:ext uri="{FF2B5EF4-FFF2-40B4-BE49-F238E27FC236}">
                <a16:creationId xmlns:a16="http://schemas.microsoft.com/office/drawing/2014/main" id="{EE4DEC57-ADED-8B4F-A1D2-6FEBE19C8A74}"/>
              </a:ext>
            </a:extLst>
          </p:cNvPr>
          <p:cNvSpPr txBox="1"/>
          <p:nvPr/>
        </p:nvSpPr>
        <p:spPr>
          <a:xfrm>
            <a:off x="6300788" y="920621"/>
            <a:ext cx="5314950" cy="5016758"/>
          </a:xfrm>
          <a:prstGeom prst="rect">
            <a:avLst/>
          </a:prstGeom>
          <a:noFill/>
        </p:spPr>
        <p:txBody>
          <a:bodyPr wrap="square" rtlCol="0">
            <a:spAutoFit/>
          </a:bodyPr>
          <a:lstStyle/>
          <a:p>
            <a:pPr algn="ctr"/>
            <a:r>
              <a:rPr lang="en-US" sz="3200" b="1" dirty="0"/>
              <a:t>While in New York, Dvorak met </a:t>
            </a:r>
            <a:r>
              <a:rPr lang="en-US" sz="3200" b="1" dirty="0">
                <a:solidFill>
                  <a:srgbClr val="FF0000"/>
                </a:solidFill>
              </a:rPr>
              <a:t>Harry Burleigh</a:t>
            </a:r>
            <a:r>
              <a:rPr lang="en-US" sz="3200" b="1" dirty="0"/>
              <a:t>, an African-American composer and musician who introduced him to the spiritual. Dvorak used African-American spirituals as inspiration for his famous </a:t>
            </a:r>
            <a:r>
              <a:rPr lang="en-US" sz="3200" b="1" i="1" dirty="0">
                <a:solidFill>
                  <a:srgbClr val="FF0000"/>
                </a:solidFill>
              </a:rPr>
              <a:t>Symphony no. 9,</a:t>
            </a:r>
            <a:r>
              <a:rPr lang="en-US" sz="3200" b="1" i="1" dirty="0"/>
              <a:t> </a:t>
            </a:r>
            <a:r>
              <a:rPr lang="en-US" sz="3200" b="1" dirty="0"/>
              <a:t>which you will hear at the performance.</a:t>
            </a:r>
          </a:p>
        </p:txBody>
      </p:sp>
    </p:spTree>
    <p:extLst>
      <p:ext uri="{BB962C8B-B14F-4D97-AF65-F5344CB8AC3E}">
        <p14:creationId xmlns:p14="http://schemas.microsoft.com/office/powerpoint/2010/main" val="110798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7264B2-4E87-1049-AEA2-754209CECE4B}"/>
              </a:ext>
            </a:extLst>
          </p:cNvPr>
          <p:cNvPicPr>
            <a:picLocks noChangeAspect="1"/>
          </p:cNvPicPr>
          <p:nvPr/>
        </p:nvPicPr>
        <p:blipFill>
          <a:blip r:embed="rId2"/>
          <a:stretch>
            <a:fillRect/>
          </a:stretch>
        </p:blipFill>
        <p:spPr>
          <a:xfrm>
            <a:off x="3126462" y="249238"/>
            <a:ext cx="5939076" cy="3749040"/>
          </a:xfrm>
          <a:prstGeom prst="rect">
            <a:avLst/>
          </a:prstGeom>
        </p:spPr>
      </p:pic>
      <p:sp>
        <p:nvSpPr>
          <p:cNvPr id="6" name="TextBox 5">
            <a:extLst>
              <a:ext uri="{FF2B5EF4-FFF2-40B4-BE49-F238E27FC236}">
                <a16:creationId xmlns:a16="http://schemas.microsoft.com/office/drawing/2014/main" id="{838F9BDA-9740-BC4C-9D42-F29E9A2B8DBC}"/>
              </a:ext>
            </a:extLst>
          </p:cNvPr>
          <p:cNvSpPr txBox="1"/>
          <p:nvPr/>
        </p:nvSpPr>
        <p:spPr>
          <a:xfrm>
            <a:off x="1295401" y="3998278"/>
            <a:ext cx="9601199" cy="3108543"/>
          </a:xfrm>
          <a:prstGeom prst="rect">
            <a:avLst/>
          </a:prstGeom>
          <a:noFill/>
        </p:spPr>
        <p:txBody>
          <a:bodyPr wrap="square" rtlCol="0">
            <a:spAutoFit/>
          </a:bodyPr>
          <a:lstStyle/>
          <a:p>
            <a:pPr algn="ctr"/>
            <a:r>
              <a:rPr lang="en-US" sz="2800" b="1" dirty="0"/>
              <a:t>When </a:t>
            </a:r>
            <a:r>
              <a:rPr lang="en-US" sz="2800" b="1" dirty="0">
                <a:solidFill>
                  <a:srgbClr val="FF0000"/>
                </a:solidFill>
              </a:rPr>
              <a:t>Neil Armstrong</a:t>
            </a:r>
            <a:r>
              <a:rPr lang="en-US" sz="2800" b="1" dirty="0"/>
              <a:t> landed on the moon in 1969, he took a recording of Dvorak’s </a:t>
            </a:r>
            <a:r>
              <a:rPr lang="en-US" sz="2800" b="1" i="1" dirty="0"/>
              <a:t>Symphony no. 9, </a:t>
            </a:r>
            <a:r>
              <a:rPr lang="en-US" sz="2800" b="1" dirty="0"/>
              <a:t>also known as the </a:t>
            </a:r>
            <a:r>
              <a:rPr lang="en-US" sz="2800" b="1" dirty="0">
                <a:solidFill>
                  <a:srgbClr val="FF0000"/>
                </a:solidFill>
              </a:rPr>
              <a:t>“New World Symphony,” </a:t>
            </a:r>
            <a:r>
              <a:rPr lang="en-US" sz="2800" b="1" dirty="0"/>
              <a:t>with him. The part you will hear at the concert was eventually turned into a song called </a:t>
            </a:r>
            <a:r>
              <a:rPr lang="en-US" sz="2800" b="1" dirty="0">
                <a:solidFill>
                  <a:srgbClr val="FF0000"/>
                </a:solidFill>
              </a:rPr>
              <a:t>“</a:t>
            </a:r>
            <a:r>
              <a:rPr lang="en-US" sz="2800" b="1" dirty="0" err="1">
                <a:solidFill>
                  <a:srgbClr val="FF0000"/>
                </a:solidFill>
              </a:rPr>
              <a:t>Goin</a:t>
            </a:r>
            <a:r>
              <a:rPr lang="en-US" sz="2800" b="1" dirty="0">
                <a:solidFill>
                  <a:srgbClr val="FF0000"/>
                </a:solidFill>
              </a:rPr>
              <a:t>’ Home.” </a:t>
            </a:r>
            <a:r>
              <a:rPr lang="en-US" sz="2800" b="1" dirty="0"/>
              <a:t>Let’s listen to part of that song. How does it make you feel? </a:t>
            </a:r>
          </a:p>
          <a:p>
            <a:pPr algn="ctr"/>
            <a:r>
              <a:rPr lang="en-US" sz="2800" b="1" dirty="0">
                <a:hlinkClick r:id="rId3"/>
              </a:rPr>
              <a:t>https://www.youtube.com/watch?v=0FMUttpSllY</a:t>
            </a:r>
            <a:endParaRPr lang="en-US" sz="2800" b="1" dirty="0"/>
          </a:p>
          <a:p>
            <a:pPr algn="ctr"/>
            <a:r>
              <a:rPr lang="en-US" sz="2800" b="1" dirty="0"/>
              <a:t> </a:t>
            </a:r>
          </a:p>
        </p:txBody>
      </p:sp>
    </p:spTree>
    <p:extLst>
      <p:ext uri="{BB962C8B-B14F-4D97-AF65-F5344CB8AC3E}">
        <p14:creationId xmlns:p14="http://schemas.microsoft.com/office/powerpoint/2010/main" val="3314243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25549" y="276647"/>
            <a:ext cx="2740905" cy="1384995"/>
          </a:xfrm>
          <a:prstGeom prst="rect">
            <a:avLst/>
          </a:prstGeom>
          <a:noFill/>
        </p:spPr>
        <p:txBody>
          <a:bodyPr wrap="none" rtlCol="0">
            <a:spAutoFit/>
          </a:bodyPr>
          <a:lstStyle/>
          <a:p>
            <a:r>
              <a:rPr lang="en-US" sz="4400" b="1" dirty="0">
                <a:solidFill>
                  <a:srgbClr val="FF0000"/>
                </a:solidFill>
                <a:latin typeface="Calibri"/>
                <a:cs typeface="Calibri"/>
              </a:rPr>
              <a:t>Adam </a:t>
            </a:r>
            <a:r>
              <a:rPr lang="en-US" sz="4400" b="1" dirty="0" err="1">
                <a:solidFill>
                  <a:srgbClr val="FF0000"/>
                </a:solidFill>
                <a:latin typeface="Calibri"/>
                <a:cs typeface="Calibri"/>
              </a:rPr>
              <a:t>Flatt</a:t>
            </a:r>
            <a:endParaRPr lang="en-US" sz="4400" b="1" dirty="0">
              <a:solidFill>
                <a:srgbClr val="FF0000"/>
              </a:solidFill>
              <a:latin typeface="Calibri"/>
              <a:cs typeface="Calibri"/>
            </a:endParaRPr>
          </a:p>
          <a:p>
            <a:endParaRPr lang="en-US" sz="4000" b="1" dirty="0">
              <a:solidFill>
                <a:srgbClr val="FF0000"/>
              </a:solidFill>
              <a:latin typeface="Calibri"/>
              <a:cs typeface="Calibri"/>
            </a:endParaRPr>
          </a:p>
        </p:txBody>
      </p:sp>
      <p:pic>
        <p:nvPicPr>
          <p:cNvPr id="3" name="Picture 2" descr="Adam Flatt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143000"/>
            <a:ext cx="4572000" cy="5715000"/>
          </a:xfrm>
          <a:prstGeom prst="rect">
            <a:avLst/>
          </a:prstGeom>
        </p:spPr>
      </p:pic>
    </p:spTree>
    <p:extLst>
      <p:ext uri="{BB962C8B-B14F-4D97-AF65-F5344CB8AC3E}">
        <p14:creationId xmlns:p14="http://schemas.microsoft.com/office/powerpoint/2010/main" val="1198519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95605" y="985917"/>
            <a:ext cx="4136646" cy="4832093"/>
          </a:xfrm>
          <a:prstGeom prst="rect">
            <a:avLst/>
          </a:prstGeom>
          <a:noFill/>
        </p:spPr>
        <p:txBody>
          <a:bodyPr wrap="square" rtlCol="0">
            <a:spAutoFit/>
          </a:bodyPr>
          <a:lstStyle/>
          <a:p>
            <a:pPr algn="ctr"/>
            <a:r>
              <a:rPr lang="en-US" sz="2800" b="1" dirty="0">
                <a:latin typeface="Calibri"/>
                <a:cs typeface="Calibri"/>
              </a:rPr>
              <a:t>Adam </a:t>
            </a:r>
            <a:r>
              <a:rPr lang="en-US" sz="2800" b="1" dirty="0" err="1">
                <a:latin typeface="Calibri"/>
                <a:cs typeface="Calibri"/>
              </a:rPr>
              <a:t>Flatt</a:t>
            </a:r>
            <a:r>
              <a:rPr lang="en-US" sz="2800" b="1" dirty="0">
                <a:latin typeface="Calibri"/>
                <a:cs typeface="Calibri"/>
              </a:rPr>
              <a:t> is the music director and conductor of the Tuscaloosa Symphony. He is from California and now lives in Colorado. His job is to lead the orchestra and choose the music it plays. He has conducted all over the U.S. and the world. You will meet him at the concert!</a:t>
            </a:r>
          </a:p>
        </p:txBody>
      </p:sp>
      <p:pic>
        <p:nvPicPr>
          <p:cNvPr id="6" name="Picture 5" descr="Adam Flat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141" y="534823"/>
            <a:ext cx="4572000" cy="5715000"/>
          </a:xfrm>
          <a:prstGeom prst="rect">
            <a:avLst/>
          </a:prstGeom>
        </p:spPr>
      </p:pic>
    </p:spTree>
    <p:extLst>
      <p:ext uri="{BB962C8B-B14F-4D97-AF65-F5344CB8AC3E}">
        <p14:creationId xmlns:p14="http://schemas.microsoft.com/office/powerpoint/2010/main" val="3047651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5361" y="621605"/>
            <a:ext cx="4661277" cy="1384995"/>
          </a:xfrm>
          <a:prstGeom prst="rect">
            <a:avLst/>
          </a:prstGeom>
          <a:noFill/>
        </p:spPr>
        <p:txBody>
          <a:bodyPr wrap="none" rtlCol="0">
            <a:spAutoFit/>
          </a:bodyPr>
          <a:lstStyle/>
          <a:p>
            <a:pPr algn="ctr"/>
            <a:r>
              <a:rPr lang="en-US" sz="4400" b="1" dirty="0">
                <a:solidFill>
                  <a:srgbClr val="FF0000"/>
                </a:solidFill>
                <a:latin typeface="Calibri"/>
                <a:cs typeface="Calibri"/>
              </a:rPr>
              <a:t>Theatre Tuscaloosa</a:t>
            </a:r>
          </a:p>
          <a:p>
            <a:endParaRPr lang="en-US" sz="4000" b="1" dirty="0">
              <a:solidFill>
                <a:srgbClr val="FF0000"/>
              </a:solidFill>
              <a:latin typeface="Calibri"/>
              <a:cs typeface="Calibri"/>
            </a:endParaRPr>
          </a:p>
        </p:txBody>
      </p:sp>
      <p:pic>
        <p:nvPicPr>
          <p:cNvPr id="3" name="Picture 2">
            <a:extLst>
              <a:ext uri="{FF2B5EF4-FFF2-40B4-BE49-F238E27FC236}">
                <a16:creationId xmlns:a16="http://schemas.microsoft.com/office/drawing/2014/main" id="{A213C771-5795-E042-8B4A-43C27BEBF76C}"/>
              </a:ext>
            </a:extLst>
          </p:cNvPr>
          <p:cNvPicPr>
            <a:picLocks noChangeAspect="1"/>
          </p:cNvPicPr>
          <p:nvPr/>
        </p:nvPicPr>
        <p:blipFill>
          <a:blip r:embed="rId2"/>
          <a:stretch>
            <a:fillRect/>
          </a:stretch>
        </p:blipFill>
        <p:spPr>
          <a:xfrm>
            <a:off x="0" y="2006600"/>
            <a:ext cx="12192000" cy="2844800"/>
          </a:xfrm>
          <a:prstGeom prst="rect">
            <a:avLst/>
          </a:prstGeom>
        </p:spPr>
      </p:pic>
    </p:spTree>
    <p:extLst>
      <p:ext uri="{BB962C8B-B14F-4D97-AF65-F5344CB8AC3E}">
        <p14:creationId xmlns:p14="http://schemas.microsoft.com/office/powerpoint/2010/main" val="2170220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DC0793-04D8-3445-95CF-8AF23B59760E}"/>
              </a:ext>
            </a:extLst>
          </p:cNvPr>
          <p:cNvPicPr>
            <a:picLocks noChangeAspect="1"/>
          </p:cNvPicPr>
          <p:nvPr/>
        </p:nvPicPr>
        <p:blipFill>
          <a:blip r:embed="rId2"/>
          <a:stretch>
            <a:fillRect/>
          </a:stretch>
        </p:blipFill>
        <p:spPr>
          <a:xfrm>
            <a:off x="3947160" y="-271464"/>
            <a:ext cx="4297680" cy="4297680"/>
          </a:xfrm>
          <a:prstGeom prst="rect">
            <a:avLst/>
          </a:prstGeom>
        </p:spPr>
      </p:pic>
      <p:sp>
        <p:nvSpPr>
          <p:cNvPr id="5" name="TextBox 4">
            <a:extLst>
              <a:ext uri="{FF2B5EF4-FFF2-40B4-BE49-F238E27FC236}">
                <a16:creationId xmlns:a16="http://schemas.microsoft.com/office/drawing/2014/main" id="{1935A67A-2223-2641-869A-BD6FDED3EE9B}"/>
              </a:ext>
            </a:extLst>
          </p:cNvPr>
          <p:cNvSpPr txBox="1"/>
          <p:nvPr/>
        </p:nvSpPr>
        <p:spPr>
          <a:xfrm>
            <a:off x="1516856" y="3657601"/>
            <a:ext cx="9158288" cy="2246769"/>
          </a:xfrm>
          <a:prstGeom prst="rect">
            <a:avLst/>
          </a:prstGeom>
          <a:noFill/>
        </p:spPr>
        <p:txBody>
          <a:bodyPr wrap="square" rtlCol="0">
            <a:spAutoFit/>
          </a:bodyPr>
          <a:lstStyle/>
          <a:p>
            <a:pPr algn="ctr"/>
            <a:r>
              <a:rPr lang="en-US" sz="2800" b="1" dirty="0">
                <a:solidFill>
                  <a:srgbClr val="FF0000"/>
                </a:solidFill>
              </a:rPr>
              <a:t>Theatre Tuscaloosa </a:t>
            </a:r>
            <a:r>
              <a:rPr lang="en-US" sz="2800" b="1" dirty="0"/>
              <a:t>is one of the largest community theatre companies in Alabama, and began putting on plays and musicals in 1971. The actors often collaborate with musicians, like those in the Tuscaloosa Symphony Orchestra, to put on shows for children and their families.</a:t>
            </a:r>
          </a:p>
        </p:txBody>
      </p:sp>
    </p:spTree>
    <p:extLst>
      <p:ext uri="{BB962C8B-B14F-4D97-AF65-F5344CB8AC3E}">
        <p14:creationId xmlns:p14="http://schemas.microsoft.com/office/powerpoint/2010/main" val="1652645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60" name="Shape 260"/>
          <p:cNvSpPr txBox="1"/>
          <p:nvPr/>
        </p:nvSpPr>
        <p:spPr>
          <a:xfrm>
            <a:off x="2597675" y="3136676"/>
            <a:ext cx="6833212" cy="2554544"/>
          </a:xfrm>
          <a:prstGeom prst="rect">
            <a:avLst/>
          </a:prstGeom>
          <a:noFill/>
          <a:ln>
            <a:noFill/>
          </a:ln>
        </p:spPr>
        <p:txBody>
          <a:bodyPr lIns="91425" tIns="45700" rIns="91425" bIns="45700" anchor="t" anchorCtr="0">
            <a:noAutofit/>
          </a:bodyPr>
          <a:lstStyle/>
          <a:p>
            <a:pPr>
              <a:buClr>
                <a:schemeClr val="dk1"/>
              </a:buClr>
              <a:buSzPct val="100000"/>
            </a:pPr>
            <a:r>
              <a:rPr lang="en-US" sz="2000" b="1" dirty="0">
                <a:solidFill>
                  <a:schemeClr val="dk1"/>
                </a:solidFill>
                <a:latin typeface="Calibri"/>
                <a:ea typeface="Calibri"/>
                <a:cs typeface="Calibri"/>
                <a:sym typeface="Calibri"/>
              </a:rPr>
              <a:t>.</a:t>
            </a:r>
          </a:p>
        </p:txBody>
      </p:sp>
      <p:pic>
        <p:nvPicPr>
          <p:cNvPr id="3" name="Picture 2" descr="TS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0" y="1771902"/>
            <a:ext cx="6350000" cy="4254500"/>
          </a:xfrm>
          <a:prstGeom prst="rect">
            <a:avLst/>
          </a:prstGeom>
        </p:spPr>
      </p:pic>
      <p:sp>
        <p:nvSpPr>
          <p:cNvPr id="4" name="TextBox 3"/>
          <p:cNvSpPr txBox="1"/>
          <p:nvPr/>
        </p:nvSpPr>
        <p:spPr>
          <a:xfrm>
            <a:off x="2202233" y="617442"/>
            <a:ext cx="7787534" cy="769441"/>
          </a:xfrm>
          <a:prstGeom prst="rect">
            <a:avLst/>
          </a:prstGeom>
          <a:noFill/>
        </p:spPr>
        <p:txBody>
          <a:bodyPr wrap="none" rtlCol="0">
            <a:spAutoFit/>
          </a:bodyPr>
          <a:lstStyle/>
          <a:p>
            <a:r>
              <a:rPr lang="en-US" sz="4400" b="1" dirty="0">
                <a:solidFill>
                  <a:srgbClr val="FF0000"/>
                </a:solidFill>
                <a:latin typeface="Calibri"/>
                <a:cs typeface="Calibri"/>
              </a:rPr>
              <a:t>Tuscaloosa Symphony Orchestra</a:t>
            </a:r>
          </a:p>
        </p:txBody>
      </p:sp>
    </p:spTree>
    <p:extLst>
      <p:ext uri="{BB962C8B-B14F-4D97-AF65-F5344CB8AC3E}">
        <p14:creationId xmlns:p14="http://schemas.microsoft.com/office/powerpoint/2010/main" val="2826665159"/>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SO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7143" y="1350800"/>
            <a:ext cx="4156403" cy="4156403"/>
          </a:xfrm>
          <a:prstGeom prst="rect">
            <a:avLst/>
          </a:prstGeom>
        </p:spPr>
      </p:pic>
      <p:sp>
        <p:nvSpPr>
          <p:cNvPr id="6" name="TextBox 5"/>
          <p:cNvSpPr txBox="1"/>
          <p:nvPr/>
        </p:nvSpPr>
        <p:spPr>
          <a:xfrm>
            <a:off x="6463128" y="1012955"/>
            <a:ext cx="4057139" cy="4832093"/>
          </a:xfrm>
          <a:prstGeom prst="rect">
            <a:avLst/>
          </a:prstGeom>
          <a:noFill/>
        </p:spPr>
        <p:txBody>
          <a:bodyPr wrap="square" rtlCol="0">
            <a:spAutoFit/>
          </a:bodyPr>
          <a:lstStyle/>
          <a:p>
            <a:pPr marL="285750" indent="-285750">
              <a:buClr>
                <a:schemeClr val="dk1"/>
              </a:buClr>
              <a:buSzPct val="100000"/>
              <a:buFont typeface="Calibri"/>
              <a:buChar char="•"/>
            </a:pPr>
            <a:r>
              <a:rPr lang="en-US" b="1" dirty="0">
                <a:solidFill>
                  <a:schemeClr val="dk1"/>
                </a:solidFill>
                <a:latin typeface="Calibri"/>
                <a:ea typeface="Calibri"/>
                <a:cs typeface="Calibri"/>
                <a:sym typeface="Calibri"/>
              </a:rPr>
              <a:t>The Tuscaloosa Symphony Orchestra is made up of professional musicians. Being a professional musician takes a lot of practice and dedication. Most members of the TSO have been playing their instruments for 15 years or more.</a:t>
            </a:r>
          </a:p>
          <a:p>
            <a:pPr marL="285750" indent="-285750">
              <a:buClr>
                <a:schemeClr val="dk1"/>
              </a:buClr>
              <a:buSzPct val="100000"/>
              <a:buFont typeface="Calibri"/>
              <a:buChar char="•"/>
            </a:pPr>
            <a:r>
              <a:rPr lang="en-US" b="1" dirty="0">
                <a:solidFill>
                  <a:schemeClr val="dk1"/>
                </a:solidFill>
                <a:latin typeface="Calibri"/>
                <a:ea typeface="Calibri"/>
                <a:cs typeface="Calibri"/>
                <a:sym typeface="Calibri"/>
              </a:rPr>
              <a:t>Members of the TSO have to audition in order to play in the orchestra. Only highly-trained musicians are given the opportunity to join the orchestra.</a:t>
            </a:r>
          </a:p>
          <a:p>
            <a:pPr marL="285750" indent="-285750">
              <a:buClr>
                <a:schemeClr val="dk1"/>
              </a:buClr>
              <a:buSzPct val="100000"/>
              <a:buFont typeface="Calibri"/>
              <a:buChar char="•"/>
            </a:pPr>
            <a:r>
              <a:rPr lang="en-US" b="1" dirty="0">
                <a:solidFill>
                  <a:schemeClr val="dk1"/>
                </a:solidFill>
                <a:latin typeface="Calibri"/>
                <a:ea typeface="Calibri"/>
                <a:cs typeface="Calibri"/>
                <a:sym typeface="Calibri"/>
              </a:rPr>
              <a:t>Some musicians in the TSO come from far away to play for you! Many of the musicians come from Birmingham, AL, Nashville, TN, New Orleans, LA, and Atlanta, GA, but many live in Tuscaloosa</a:t>
            </a:r>
            <a:r>
              <a:rPr lang="en-US" sz="2000" b="1" dirty="0">
                <a:solidFill>
                  <a:schemeClr val="dk1"/>
                </a:solidFill>
                <a:latin typeface="Calibri"/>
                <a:ea typeface="Calibri"/>
                <a:cs typeface="Calibri"/>
                <a:sym typeface="Calibri"/>
              </a:rPr>
              <a:t>.</a:t>
            </a:r>
          </a:p>
        </p:txBody>
      </p:sp>
    </p:spTree>
    <p:extLst>
      <p:ext uri="{BB962C8B-B14F-4D97-AF65-F5344CB8AC3E}">
        <p14:creationId xmlns:p14="http://schemas.microsoft.com/office/powerpoint/2010/main" val="290532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02557" y="4696975"/>
            <a:ext cx="9386886" cy="1815882"/>
          </a:xfrm>
          <a:prstGeom prst="rect">
            <a:avLst/>
          </a:prstGeom>
          <a:noFill/>
        </p:spPr>
        <p:txBody>
          <a:bodyPr wrap="square" rtlCol="0">
            <a:spAutoFit/>
          </a:bodyPr>
          <a:lstStyle/>
          <a:p>
            <a:pPr algn="ctr"/>
            <a:r>
              <a:rPr lang="en-US" sz="2800" b="1" dirty="0">
                <a:latin typeface="Calibri"/>
                <a:cs typeface="Calibri"/>
              </a:rPr>
              <a:t>Gershwin’s older brother, Ira, was a famous lyricist. A lyricist is someone who writes the words (called ”lyrics”) for songs. Ira wrote lyrics to some of George’s music. Have you ever worked with your brother or sister on a project?</a:t>
            </a:r>
          </a:p>
        </p:txBody>
      </p:sp>
      <p:pic>
        <p:nvPicPr>
          <p:cNvPr id="4" name="Picture 3">
            <a:extLst>
              <a:ext uri="{FF2B5EF4-FFF2-40B4-BE49-F238E27FC236}">
                <a16:creationId xmlns:a16="http://schemas.microsoft.com/office/drawing/2014/main" id="{BD19DD9B-2B87-5F49-AAD2-934E98A45661}"/>
              </a:ext>
            </a:extLst>
          </p:cNvPr>
          <p:cNvPicPr>
            <a:picLocks noChangeAspect="1"/>
          </p:cNvPicPr>
          <p:nvPr/>
        </p:nvPicPr>
        <p:blipFill>
          <a:blip r:embed="rId2"/>
          <a:stretch>
            <a:fillRect/>
          </a:stretch>
        </p:blipFill>
        <p:spPr>
          <a:xfrm>
            <a:off x="2819400" y="381000"/>
            <a:ext cx="6553200" cy="3931920"/>
          </a:xfrm>
          <a:prstGeom prst="rect">
            <a:avLst/>
          </a:prstGeom>
        </p:spPr>
      </p:pic>
    </p:spTree>
    <p:extLst>
      <p:ext uri="{BB962C8B-B14F-4D97-AF65-F5344CB8AC3E}">
        <p14:creationId xmlns:p14="http://schemas.microsoft.com/office/powerpoint/2010/main" val="1639749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BEDFC5-86C6-7F4B-914B-24D2C48EA734}"/>
              </a:ext>
            </a:extLst>
          </p:cNvPr>
          <p:cNvPicPr>
            <a:picLocks noChangeAspect="1"/>
          </p:cNvPicPr>
          <p:nvPr/>
        </p:nvPicPr>
        <p:blipFill>
          <a:blip r:embed="rId2"/>
          <a:stretch>
            <a:fillRect/>
          </a:stretch>
        </p:blipFill>
        <p:spPr>
          <a:xfrm>
            <a:off x="3663885" y="504497"/>
            <a:ext cx="4864230" cy="3931920"/>
          </a:xfrm>
          <a:prstGeom prst="rect">
            <a:avLst/>
          </a:prstGeom>
        </p:spPr>
      </p:pic>
      <p:sp>
        <p:nvSpPr>
          <p:cNvPr id="6" name="TextBox 5">
            <a:extLst>
              <a:ext uri="{FF2B5EF4-FFF2-40B4-BE49-F238E27FC236}">
                <a16:creationId xmlns:a16="http://schemas.microsoft.com/office/drawing/2014/main" id="{811B0DE7-8BC1-3C48-A4C5-B868BBEA58F0}"/>
              </a:ext>
            </a:extLst>
          </p:cNvPr>
          <p:cNvSpPr txBox="1"/>
          <p:nvPr/>
        </p:nvSpPr>
        <p:spPr>
          <a:xfrm>
            <a:off x="1681163" y="4611231"/>
            <a:ext cx="8829675" cy="1815882"/>
          </a:xfrm>
          <a:prstGeom prst="rect">
            <a:avLst/>
          </a:prstGeom>
          <a:noFill/>
        </p:spPr>
        <p:txBody>
          <a:bodyPr wrap="square" rtlCol="0">
            <a:spAutoFit/>
          </a:bodyPr>
          <a:lstStyle/>
          <a:p>
            <a:pPr algn="ctr"/>
            <a:r>
              <a:rPr lang="en-US" sz="2800" b="1" dirty="0"/>
              <a:t>The piece </a:t>
            </a:r>
            <a:r>
              <a:rPr lang="en-US" sz="2800" b="1" dirty="0">
                <a:solidFill>
                  <a:srgbClr val="FF0000"/>
                </a:solidFill>
              </a:rPr>
              <a:t>“</a:t>
            </a:r>
            <a:r>
              <a:rPr lang="en-US" sz="2800" b="1" dirty="0" err="1">
                <a:solidFill>
                  <a:srgbClr val="FF0000"/>
                </a:solidFill>
              </a:rPr>
              <a:t>Walkin</a:t>
            </a:r>
            <a:r>
              <a:rPr lang="en-US" sz="2800" b="1" dirty="0">
                <a:solidFill>
                  <a:srgbClr val="FF0000"/>
                </a:solidFill>
              </a:rPr>
              <a:t>’ the Dog,” </a:t>
            </a:r>
            <a:r>
              <a:rPr lang="en-US" sz="2800" b="1" dirty="0"/>
              <a:t>which you will hear the TSO perform, was written for a movie called </a:t>
            </a:r>
            <a:r>
              <a:rPr lang="en-US" sz="2800" b="1" i="1" dirty="0"/>
              <a:t>Shall We Dance</a:t>
            </a:r>
            <a:r>
              <a:rPr lang="en-US" sz="2800" b="1" dirty="0"/>
              <a:t>, starring two of the most famous dancers of all times, Ginger Rogers and Fred Astaire.</a:t>
            </a:r>
          </a:p>
        </p:txBody>
      </p:sp>
    </p:spTree>
    <p:extLst>
      <p:ext uri="{BB962C8B-B14F-4D97-AF65-F5344CB8AC3E}">
        <p14:creationId xmlns:p14="http://schemas.microsoft.com/office/powerpoint/2010/main" val="4186895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45432" y="4568369"/>
            <a:ext cx="9101136" cy="2246769"/>
          </a:xfrm>
          <a:prstGeom prst="rect">
            <a:avLst/>
          </a:prstGeom>
          <a:noFill/>
        </p:spPr>
        <p:txBody>
          <a:bodyPr wrap="square" rtlCol="0">
            <a:spAutoFit/>
          </a:bodyPr>
          <a:lstStyle/>
          <a:p>
            <a:pPr algn="ctr"/>
            <a:r>
              <a:rPr lang="en-US" sz="2400" b="1" dirty="0">
                <a:solidFill>
                  <a:srgbClr val="FF0000"/>
                </a:solidFill>
                <a:latin typeface="Calibri"/>
                <a:cs typeface="Calibri"/>
              </a:rPr>
              <a:t>John Philip Sousa </a:t>
            </a:r>
            <a:r>
              <a:rPr lang="en-US" sz="2400" b="1" dirty="0">
                <a:latin typeface="Calibri"/>
                <a:cs typeface="Calibri"/>
              </a:rPr>
              <a:t>(1854-1932) was an American composer and conductor mostly known for writing military marches. He directed the United States Marine Band for 12 years. At the concert today, you will hear one of his famous marches, </a:t>
            </a:r>
            <a:r>
              <a:rPr lang="en-US" sz="2400" b="1" i="1" dirty="0">
                <a:latin typeface="Calibri"/>
                <a:cs typeface="Calibri"/>
              </a:rPr>
              <a:t>Hands Across the Sea</a:t>
            </a:r>
            <a:r>
              <a:rPr lang="en-US" sz="2400" b="1" dirty="0">
                <a:latin typeface="Calibri"/>
                <a:cs typeface="Calibri"/>
              </a:rPr>
              <a:t>. Here is Sousa in a photo with the Marine Band.</a:t>
            </a:r>
          </a:p>
          <a:p>
            <a:pPr algn="ctr"/>
            <a:endParaRPr lang="en-US" sz="2000" b="1" dirty="0">
              <a:latin typeface="Calibri"/>
              <a:cs typeface="Calibri"/>
            </a:endParaRPr>
          </a:p>
        </p:txBody>
      </p:sp>
      <p:pic>
        <p:nvPicPr>
          <p:cNvPr id="4" name="Picture 3">
            <a:extLst>
              <a:ext uri="{FF2B5EF4-FFF2-40B4-BE49-F238E27FC236}">
                <a16:creationId xmlns:a16="http://schemas.microsoft.com/office/drawing/2014/main" id="{FE72BAB1-9023-A746-BF2D-CE8E2CA838A6}"/>
              </a:ext>
            </a:extLst>
          </p:cNvPr>
          <p:cNvPicPr>
            <a:picLocks noChangeAspect="1"/>
          </p:cNvPicPr>
          <p:nvPr/>
        </p:nvPicPr>
        <p:blipFill>
          <a:blip r:embed="rId2"/>
          <a:stretch>
            <a:fillRect/>
          </a:stretch>
        </p:blipFill>
        <p:spPr>
          <a:xfrm>
            <a:off x="3253613" y="157180"/>
            <a:ext cx="5684774" cy="4297680"/>
          </a:xfrm>
          <a:prstGeom prst="rect">
            <a:avLst/>
          </a:prstGeom>
        </p:spPr>
      </p:pic>
    </p:spTree>
    <p:extLst>
      <p:ext uri="{BB962C8B-B14F-4D97-AF65-F5344CB8AC3E}">
        <p14:creationId xmlns:p14="http://schemas.microsoft.com/office/powerpoint/2010/main" val="3327521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66229" y="4825545"/>
            <a:ext cx="8059545" cy="1877437"/>
          </a:xfrm>
          <a:prstGeom prst="rect">
            <a:avLst/>
          </a:prstGeom>
          <a:noFill/>
        </p:spPr>
        <p:txBody>
          <a:bodyPr wrap="square" rtlCol="0">
            <a:spAutoFit/>
          </a:bodyPr>
          <a:lstStyle/>
          <a:p>
            <a:pPr algn="ctr"/>
            <a:r>
              <a:rPr lang="en-US" sz="2400" b="1" dirty="0">
                <a:latin typeface="Calibri"/>
                <a:cs typeface="Calibri"/>
              </a:rPr>
              <a:t>Sousa is also known as one of the inventors of an instrument that is named after him – the </a:t>
            </a:r>
            <a:r>
              <a:rPr lang="en-US" sz="2400" b="1" dirty="0">
                <a:solidFill>
                  <a:srgbClr val="FF0000"/>
                </a:solidFill>
                <a:latin typeface="Calibri"/>
                <a:cs typeface="Calibri"/>
              </a:rPr>
              <a:t>sousaphone! </a:t>
            </a:r>
            <a:r>
              <a:rPr lang="en-US" sz="2400" b="1" dirty="0">
                <a:latin typeface="Calibri"/>
                <a:cs typeface="Calibri"/>
              </a:rPr>
              <a:t>The sousaphone was designed so that the tuba – which is heavy and difficult to carry – could be used in the marching band.</a:t>
            </a:r>
          </a:p>
          <a:p>
            <a:pPr algn="ctr"/>
            <a:endParaRPr lang="en-US" sz="2000" b="1" dirty="0">
              <a:latin typeface="Calibri"/>
              <a:cs typeface="Calibri"/>
            </a:endParaRPr>
          </a:p>
        </p:txBody>
      </p:sp>
      <p:pic>
        <p:nvPicPr>
          <p:cNvPr id="3" name="Picture 2">
            <a:extLst>
              <a:ext uri="{FF2B5EF4-FFF2-40B4-BE49-F238E27FC236}">
                <a16:creationId xmlns:a16="http://schemas.microsoft.com/office/drawing/2014/main" id="{7BBCC736-407B-9C46-9CCA-A1D8D58D4C52}"/>
              </a:ext>
            </a:extLst>
          </p:cNvPr>
          <p:cNvPicPr>
            <a:picLocks noChangeAspect="1"/>
          </p:cNvPicPr>
          <p:nvPr/>
        </p:nvPicPr>
        <p:blipFill>
          <a:blip r:embed="rId2"/>
          <a:stretch>
            <a:fillRect/>
          </a:stretch>
        </p:blipFill>
        <p:spPr>
          <a:xfrm>
            <a:off x="2849880" y="224319"/>
            <a:ext cx="6492240" cy="4386913"/>
          </a:xfrm>
          <a:prstGeom prst="rect">
            <a:avLst/>
          </a:prstGeom>
        </p:spPr>
      </p:pic>
    </p:spTree>
    <p:extLst>
      <p:ext uri="{BB962C8B-B14F-4D97-AF65-F5344CB8AC3E}">
        <p14:creationId xmlns:p14="http://schemas.microsoft.com/office/powerpoint/2010/main" val="223980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29682" y="920621"/>
            <a:ext cx="7732637" cy="5016758"/>
          </a:xfrm>
          <a:prstGeom prst="rect">
            <a:avLst/>
          </a:prstGeom>
          <a:noFill/>
        </p:spPr>
        <p:txBody>
          <a:bodyPr wrap="square" rtlCol="0">
            <a:spAutoFit/>
          </a:bodyPr>
          <a:lstStyle/>
          <a:p>
            <a:pPr algn="ctr"/>
            <a:r>
              <a:rPr lang="en-US" sz="3200" b="1" dirty="0">
                <a:latin typeface="Calibri"/>
                <a:cs typeface="Calibri"/>
              </a:rPr>
              <a:t>Before we explore some of the other pieces you will hear in the Tuscaloosa Symphony performance, let’s listen to what is perhaps Sousa’s most famous march, </a:t>
            </a:r>
            <a:r>
              <a:rPr lang="en-US" sz="3200" b="1" i="1" dirty="0">
                <a:latin typeface="Calibri"/>
                <a:cs typeface="Calibri"/>
              </a:rPr>
              <a:t>Stars and Stripes Forever</a:t>
            </a:r>
            <a:r>
              <a:rPr lang="en-US" sz="3200" b="1" dirty="0">
                <a:latin typeface="Calibri"/>
                <a:cs typeface="Calibri"/>
              </a:rPr>
              <a:t>. </a:t>
            </a:r>
          </a:p>
          <a:p>
            <a:pPr algn="ctr"/>
            <a:endParaRPr lang="en-US" sz="3200" b="1" dirty="0">
              <a:latin typeface="Calibri"/>
              <a:cs typeface="Calibri"/>
            </a:endParaRPr>
          </a:p>
          <a:p>
            <a:pPr algn="ctr"/>
            <a:r>
              <a:rPr lang="en-US" sz="3200" b="1" dirty="0">
                <a:latin typeface="Calibri"/>
                <a:cs typeface="Calibri"/>
              </a:rPr>
              <a:t>Have you heard this piece before? Where were you when you heard it? How does this piece make you feel, and what do you think Sousa wrote it for?</a:t>
            </a:r>
          </a:p>
        </p:txBody>
      </p:sp>
    </p:spTree>
    <p:extLst>
      <p:ext uri="{BB962C8B-B14F-4D97-AF65-F5344CB8AC3E}">
        <p14:creationId xmlns:p14="http://schemas.microsoft.com/office/powerpoint/2010/main" val="2403915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ction="ppaction://hlinksldjump" tooltip="Stars and Stripes Forever"/>
            <a:extLst>
              <a:ext uri="{FF2B5EF4-FFF2-40B4-BE49-F238E27FC236}">
                <a16:creationId xmlns:a16="http://schemas.microsoft.com/office/drawing/2014/main" id="{B87964DF-30E1-174F-91DE-E43EEE7C2445}"/>
              </a:ext>
            </a:extLst>
          </p:cNvPr>
          <p:cNvPicPr>
            <a:picLocks noChangeAspect="1"/>
          </p:cNvPicPr>
          <p:nvPr/>
        </p:nvPicPr>
        <p:blipFill>
          <a:blip r:embed="rId3"/>
          <a:stretch>
            <a:fillRect/>
          </a:stretch>
        </p:blipFill>
        <p:spPr>
          <a:xfrm>
            <a:off x="3261360" y="485776"/>
            <a:ext cx="5669280" cy="5669280"/>
          </a:xfrm>
          <a:prstGeom prst="rect">
            <a:avLst/>
          </a:prstGeom>
        </p:spPr>
      </p:pic>
      <p:sp>
        <p:nvSpPr>
          <p:cNvPr id="7" name="TextBox 6">
            <a:extLst>
              <a:ext uri="{FF2B5EF4-FFF2-40B4-BE49-F238E27FC236}">
                <a16:creationId xmlns:a16="http://schemas.microsoft.com/office/drawing/2014/main" id="{2A21F15E-4172-884D-A1FE-8D8FC006752D}"/>
              </a:ext>
            </a:extLst>
          </p:cNvPr>
          <p:cNvSpPr txBox="1"/>
          <p:nvPr/>
        </p:nvSpPr>
        <p:spPr>
          <a:xfrm>
            <a:off x="3679409" y="6400800"/>
            <a:ext cx="4833183" cy="646331"/>
          </a:xfrm>
          <a:prstGeom prst="rect">
            <a:avLst/>
          </a:prstGeom>
          <a:noFill/>
        </p:spPr>
        <p:txBody>
          <a:bodyPr wrap="none" rtlCol="0">
            <a:spAutoFit/>
          </a:bodyPr>
          <a:lstStyle/>
          <a:p>
            <a:r>
              <a:rPr lang="en-US" dirty="0">
                <a:hlinkClick r:id="rId4"/>
              </a:rPr>
              <a:t>https://www.youtube.com/watch?v=4ZLr1SG8Ig4</a:t>
            </a:r>
            <a:endParaRPr lang="en-US" dirty="0"/>
          </a:p>
          <a:p>
            <a:endParaRPr lang="en-US" dirty="0"/>
          </a:p>
        </p:txBody>
      </p:sp>
    </p:spTree>
    <p:extLst>
      <p:ext uri="{BB962C8B-B14F-4D97-AF65-F5344CB8AC3E}">
        <p14:creationId xmlns:p14="http://schemas.microsoft.com/office/powerpoint/2010/main" val="756018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88282" y="4810759"/>
            <a:ext cx="9215437" cy="1815882"/>
          </a:xfrm>
          <a:prstGeom prst="rect">
            <a:avLst/>
          </a:prstGeom>
          <a:noFill/>
        </p:spPr>
        <p:txBody>
          <a:bodyPr wrap="square" rtlCol="0">
            <a:spAutoFit/>
          </a:bodyPr>
          <a:lstStyle/>
          <a:p>
            <a:pPr algn="ctr"/>
            <a:r>
              <a:rPr lang="en-US" sz="2800" b="1" dirty="0">
                <a:latin typeface="Calibri"/>
                <a:cs typeface="Calibri"/>
              </a:rPr>
              <a:t>In the TSO show, we will travel from the United States to </a:t>
            </a:r>
            <a:r>
              <a:rPr lang="en-US" sz="2800" b="1" dirty="0">
                <a:solidFill>
                  <a:srgbClr val="FF0000"/>
                </a:solidFill>
                <a:latin typeface="Calibri"/>
                <a:cs typeface="Calibri"/>
              </a:rPr>
              <a:t>England</a:t>
            </a:r>
            <a:r>
              <a:rPr lang="en-US" sz="2800" b="1" dirty="0">
                <a:latin typeface="Calibri"/>
                <a:cs typeface="Calibri"/>
              </a:rPr>
              <a:t>, where we will hear </a:t>
            </a:r>
            <a:r>
              <a:rPr lang="en-US" sz="2800" b="1" i="1" dirty="0">
                <a:latin typeface="Calibri"/>
                <a:cs typeface="Calibri"/>
              </a:rPr>
              <a:t>Fantasia on </a:t>
            </a:r>
            <a:r>
              <a:rPr lang="en-US" sz="2800" b="1" i="1" dirty="0" err="1">
                <a:latin typeface="Calibri"/>
                <a:cs typeface="Calibri"/>
              </a:rPr>
              <a:t>Greensleeves</a:t>
            </a:r>
            <a:r>
              <a:rPr lang="en-US" sz="2800" b="1" dirty="0">
                <a:latin typeface="Calibri"/>
                <a:cs typeface="Calibri"/>
              </a:rPr>
              <a:t> by British composer </a:t>
            </a:r>
            <a:r>
              <a:rPr lang="en-US" sz="2800" b="1" dirty="0">
                <a:solidFill>
                  <a:srgbClr val="FF0000"/>
                </a:solidFill>
                <a:latin typeface="Calibri"/>
                <a:cs typeface="Calibri"/>
              </a:rPr>
              <a:t>Ralph Vaughan Williams</a:t>
            </a:r>
            <a:r>
              <a:rPr lang="en-US" sz="2800" b="1" dirty="0">
                <a:latin typeface="Calibri"/>
                <a:cs typeface="Calibri"/>
              </a:rPr>
              <a:t>, who lived from 1872-1958. </a:t>
            </a:r>
          </a:p>
        </p:txBody>
      </p:sp>
      <p:pic>
        <p:nvPicPr>
          <p:cNvPr id="3" name="Picture 2">
            <a:extLst>
              <a:ext uri="{FF2B5EF4-FFF2-40B4-BE49-F238E27FC236}">
                <a16:creationId xmlns:a16="http://schemas.microsoft.com/office/drawing/2014/main" id="{436EF0A2-9421-634B-9C01-BB19F7F7D48A}"/>
              </a:ext>
            </a:extLst>
          </p:cNvPr>
          <p:cNvPicPr>
            <a:picLocks noChangeAspect="1"/>
          </p:cNvPicPr>
          <p:nvPr/>
        </p:nvPicPr>
        <p:blipFill>
          <a:blip r:embed="rId2"/>
          <a:stretch>
            <a:fillRect/>
          </a:stretch>
        </p:blipFill>
        <p:spPr>
          <a:xfrm>
            <a:off x="3215640" y="400062"/>
            <a:ext cx="5760720" cy="4410697"/>
          </a:xfrm>
          <a:prstGeom prst="rect">
            <a:avLst/>
          </a:prstGeom>
        </p:spPr>
      </p:pic>
    </p:spTree>
    <p:extLst>
      <p:ext uri="{BB962C8B-B14F-4D97-AF65-F5344CB8AC3E}">
        <p14:creationId xmlns:p14="http://schemas.microsoft.com/office/powerpoint/2010/main" val="1983240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TotalTime>
  <Words>1363</Words>
  <Application>Microsoft Macintosh PowerPoint</Application>
  <PresentationFormat>Widescreen</PresentationFormat>
  <Paragraphs>36</Paragraphs>
  <Slides>27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McCue</dc:creator>
  <cp:lastModifiedBy>Shannon McCue</cp:lastModifiedBy>
  <cp:revision>18</cp:revision>
  <dcterms:created xsi:type="dcterms:W3CDTF">2019-02-03T18:11:56Z</dcterms:created>
  <dcterms:modified xsi:type="dcterms:W3CDTF">2019-02-04T03:10:56Z</dcterms:modified>
</cp:coreProperties>
</file>